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Lst>
  <p:sldSz cy="5143500" cx="9144000"/>
  <p:notesSz cx="6858000" cy="9144000"/>
  <p:embeddedFontLst>
    <p:embeddedFont>
      <p:font typeface="Playfair Display"/>
      <p:regular r:id="rId44"/>
      <p:bold r:id="rId45"/>
      <p:italic r:id="rId46"/>
      <p:boldItalic r:id="rId47"/>
    </p:embeddedFont>
    <p:embeddedFont>
      <p:font typeface="Lato"/>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font" Target="fonts/PlayfairDisplay-regular.fntdata"/><Relationship Id="rId43" Type="http://schemas.openxmlformats.org/officeDocument/2006/relationships/slide" Target="slides/slide38.xml"/><Relationship Id="rId46" Type="http://schemas.openxmlformats.org/officeDocument/2006/relationships/font" Target="fonts/PlayfairDisplay-italic.fntdata"/><Relationship Id="rId45" Type="http://schemas.openxmlformats.org/officeDocument/2006/relationships/font" Target="fonts/PlayfairDisplay-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Lato-regular.fntdata"/><Relationship Id="rId47" Type="http://schemas.openxmlformats.org/officeDocument/2006/relationships/font" Target="fonts/PlayfairDisplay-boldItalic.fntdata"/><Relationship Id="rId49" Type="http://schemas.openxmlformats.org/officeDocument/2006/relationships/font" Target="fonts/Lato-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Lato-boldItalic.fntdata"/><Relationship Id="rId50" Type="http://schemas.openxmlformats.org/officeDocument/2006/relationships/font" Target="fonts/Lato-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bc797f733b_0_3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bc797f733b_0_3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bc797f733b_0_2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bc797f733b_0_2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bc797f733b_0_3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bc797f733b_0_3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bc797f733b_0_2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bc797f733b_0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bc797f733b_0_3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bc797f733b_0_3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bc797f733b_0_2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bc797f733b_0_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bc797f733b_0_3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bc797f733b_0_3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bc797f733b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bc797f733b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bc797f733b_0_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bc797f733b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c5fdfbb7dd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c5fdfbb7dd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bc797f733b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bc797f733b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bc797f733b_0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bc797f733b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c5fdfbb7dd_1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c5fdfbb7dd_1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bc797f733b_0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bc797f733b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c5fdfbb7dd_1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c5fdfbb7dd_1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be0c8af05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be0c8af05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c5fdfbb7dd_1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c5fdfbb7dd_1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bc797f733b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bc797f733b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lt1"/>
              </a:solidFill>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c5fdfbb7dd_1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c5fdfbb7dd_1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bc797f733b_0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bc797f733b_0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c5fdfbb7dd_1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c5fdfbb7dd_1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bc797f733b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bc797f733b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bc797f733b_0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bc797f733b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i="1" sz="1050"/>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c5fdfbb7dd_1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c5fdfbb7dd_1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bc797f733b_0_2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bc797f733b_0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c5fdfbb7dd_1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c5fdfbb7dd_1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bc797f733b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bc797f733b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c5fdfbb7dd_1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c5fdfbb7dd_1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bc797f733b_0_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bc797f733b_0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bc797f733b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bc797f733b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be0c8af057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be0c8af057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bc797f733b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bc797f733b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bc797f733b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bc797f733b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bc797f733b_0_3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bc797f733b_0_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bc797f733b_0_3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bc797f733b_0_3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bc797f733b_0_3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bc797f733b_0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bc797f733b_0_3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bc797f733b_0_3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 name="Google Shape;12;p2"/>
          <p:cNvCxnSpPr/>
          <p:nvPr/>
        </p:nvCxnSpPr>
        <p:spPr>
          <a:xfrm>
            <a:off x="733219" y="2235351"/>
            <a:ext cx="385200" cy="0"/>
          </a:xfrm>
          <a:prstGeom prst="straightConnector1">
            <a:avLst/>
          </a:prstGeom>
          <a:noFill/>
          <a:ln cap="flat" cmpd="sng" w="28575">
            <a:solidFill>
              <a:schemeClr val="dk1"/>
            </a:solidFill>
            <a:prstDash val="solid"/>
            <a:round/>
            <a:headEnd len="sm" w="sm" type="none"/>
            <a:tailEnd len="sm" w="sm" type="none"/>
          </a:ln>
        </p:spPr>
      </p:cxnSp>
      <p:sp>
        <p:nvSpPr>
          <p:cNvPr id="13" name="Google Shape;13;p2"/>
          <p:cNvSpPr txBox="1"/>
          <p:nvPr>
            <p:ph type="ctrTitle"/>
          </p:nvPr>
        </p:nvSpPr>
        <p:spPr>
          <a:xfrm>
            <a:off x="630600" y="136800"/>
            <a:ext cx="7893000" cy="1853700"/>
          </a:xfrm>
          <a:prstGeom prst="rect">
            <a:avLst/>
          </a:prstGeom>
        </p:spPr>
        <p:txBody>
          <a:bodyPr anchorCtr="0" anchor="b" bIns="91425" lIns="91425" spcFirstLastPara="1" rIns="91425" wrap="square" tIns="91425">
            <a:normAutofit/>
          </a:bodyPr>
          <a:lstStyle>
            <a:lvl1pPr lvl="0">
              <a:spcBef>
                <a:spcPts val="100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4" name="Google Shape;14;p2"/>
          <p:cNvSpPr txBox="1"/>
          <p:nvPr>
            <p:ph idx="1" type="subTitle"/>
          </p:nvPr>
        </p:nvSpPr>
        <p:spPr>
          <a:xfrm>
            <a:off x="630600" y="3228375"/>
            <a:ext cx="7893000" cy="1274100"/>
          </a:xfrm>
          <a:prstGeom prst="rect">
            <a:avLst/>
          </a:prstGeom>
        </p:spPr>
        <p:txBody>
          <a:bodyPr anchorCtr="0" anchor="b" bIns="91425" lIns="91425" spcFirstLastPara="1" rIns="91425" wrap="square" tIns="91425">
            <a:normAutofit/>
          </a:bodyPr>
          <a:lstStyle>
            <a:lvl1pPr lvl="0">
              <a:lnSpc>
                <a:spcPct val="100000"/>
              </a:lnSpc>
              <a:spcBef>
                <a:spcPts val="1000"/>
              </a:spcBef>
              <a:spcAft>
                <a:spcPts val="0"/>
              </a:spcAft>
              <a:buClr>
                <a:schemeClr val="accent6"/>
              </a:buClr>
              <a:buSzPts val="2400"/>
              <a:buNone/>
              <a:defRPr sz="2400">
                <a:solidFill>
                  <a:schemeClr val="accent6"/>
                </a:solidFill>
              </a:defRPr>
            </a:lvl1pPr>
            <a:lvl2pPr lvl="1">
              <a:lnSpc>
                <a:spcPct val="100000"/>
              </a:lnSpc>
              <a:spcBef>
                <a:spcPts val="0"/>
              </a:spcBef>
              <a:spcAft>
                <a:spcPts val="0"/>
              </a:spcAft>
              <a:buClr>
                <a:schemeClr val="accent6"/>
              </a:buClr>
              <a:buSzPts val="2400"/>
              <a:buNone/>
              <a:defRPr sz="2400">
                <a:solidFill>
                  <a:schemeClr val="accent6"/>
                </a:solidFill>
              </a:defRPr>
            </a:lvl2pPr>
            <a:lvl3pPr lvl="2">
              <a:lnSpc>
                <a:spcPct val="100000"/>
              </a:lnSpc>
              <a:spcBef>
                <a:spcPts val="0"/>
              </a:spcBef>
              <a:spcAft>
                <a:spcPts val="0"/>
              </a:spcAft>
              <a:buClr>
                <a:schemeClr val="accent6"/>
              </a:buClr>
              <a:buSzPts val="2400"/>
              <a:buNone/>
              <a:defRPr sz="2400">
                <a:solidFill>
                  <a:schemeClr val="accent6"/>
                </a:solidFill>
              </a:defRPr>
            </a:lvl3pPr>
            <a:lvl4pPr lvl="3">
              <a:lnSpc>
                <a:spcPct val="100000"/>
              </a:lnSpc>
              <a:spcBef>
                <a:spcPts val="0"/>
              </a:spcBef>
              <a:spcAft>
                <a:spcPts val="0"/>
              </a:spcAft>
              <a:buClr>
                <a:schemeClr val="accent6"/>
              </a:buClr>
              <a:buSzPts val="2400"/>
              <a:buNone/>
              <a:defRPr sz="2400">
                <a:solidFill>
                  <a:schemeClr val="accent6"/>
                </a:solidFill>
              </a:defRPr>
            </a:lvl4pPr>
            <a:lvl5pPr lvl="4">
              <a:lnSpc>
                <a:spcPct val="100000"/>
              </a:lnSpc>
              <a:spcBef>
                <a:spcPts val="0"/>
              </a:spcBef>
              <a:spcAft>
                <a:spcPts val="0"/>
              </a:spcAft>
              <a:buClr>
                <a:schemeClr val="accent6"/>
              </a:buClr>
              <a:buSzPts val="2400"/>
              <a:buNone/>
              <a:defRPr sz="2400">
                <a:solidFill>
                  <a:schemeClr val="accent6"/>
                </a:solidFill>
              </a:defRPr>
            </a:lvl5pPr>
            <a:lvl6pPr lvl="5">
              <a:lnSpc>
                <a:spcPct val="100000"/>
              </a:lnSpc>
              <a:spcBef>
                <a:spcPts val="0"/>
              </a:spcBef>
              <a:spcAft>
                <a:spcPts val="0"/>
              </a:spcAft>
              <a:buClr>
                <a:schemeClr val="accent6"/>
              </a:buClr>
              <a:buSzPts val="2400"/>
              <a:buNone/>
              <a:defRPr sz="2400">
                <a:solidFill>
                  <a:schemeClr val="accent6"/>
                </a:solidFill>
              </a:defRPr>
            </a:lvl6pPr>
            <a:lvl7pPr lvl="6">
              <a:lnSpc>
                <a:spcPct val="100000"/>
              </a:lnSpc>
              <a:spcBef>
                <a:spcPts val="0"/>
              </a:spcBef>
              <a:spcAft>
                <a:spcPts val="0"/>
              </a:spcAft>
              <a:buClr>
                <a:schemeClr val="accent6"/>
              </a:buClr>
              <a:buSzPts val="2400"/>
              <a:buNone/>
              <a:defRPr sz="2400">
                <a:solidFill>
                  <a:schemeClr val="accent6"/>
                </a:solidFill>
              </a:defRPr>
            </a:lvl7pPr>
            <a:lvl8pPr lvl="7">
              <a:lnSpc>
                <a:spcPct val="100000"/>
              </a:lnSpc>
              <a:spcBef>
                <a:spcPts val="0"/>
              </a:spcBef>
              <a:spcAft>
                <a:spcPts val="0"/>
              </a:spcAft>
              <a:buClr>
                <a:schemeClr val="accent6"/>
              </a:buClr>
              <a:buSzPts val="2400"/>
              <a:buNone/>
              <a:defRPr sz="2400">
                <a:solidFill>
                  <a:schemeClr val="accent6"/>
                </a:solidFill>
              </a:defRPr>
            </a:lvl8pPr>
            <a:lvl9pPr lvl="8">
              <a:lnSpc>
                <a:spcPct val="100000"/>
              </a:lnSpc>
              <a:spcBef>
                <a:spcPts val="0"/>
              </a:spcBef>
              <a:spcAft>
                <a:spcPts val="0"/>
              </a:spcAft>
              <a:buClr>
                <a:schemeClr val="accent6"/>
              </a:buClr>
              <a:buSzPts val="2400"/>
              <a:buNone/>
              <a:defRPr sz="2400">
                <a:solidFill>
                  <a:schemeClr val="accent6"/>
                </a:solidFill>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6" name="Shape 56"/>
        <p:cNvGrpSpPr/>
        <p:nvPr/>
      </p:nvGrpSpPr>
      <p:grpSpPr>
        <a:xfrm>
          <a:off x="0" y="0"/>
          <a:ext cx="0" cy="0"/>
          <a:chOff x="0" y="0"/>
          <a:chExt cx="0" cy="0"/>
        </a:xfrm>
      </p:grpSpPr>
      <p:sp>
        <p:nvSpPr>
          <p:cNvPr id="57" name="Google Shape;57;p11"/>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1"/>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1"/>
          <p:cNvSpPr txBox="1"/>
          <p:nvPr>
            <p:ph hasCustomPrompt="1" type="title"/>
          </p:nvPr>
        </p:nvSpPr>
        <p:spPr>
          <a:xfrm>
            <a:off x="586725" y="1353788"/>
            <a:ext cx="79707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6"/>
              </a:buClr>
              <a:buSzPts val="10800"/>
              <a:buNone/>
              <a:defRPr sz="10800">
                <a:solidFill>
                  <a:schemeClr val="accent6"/>
                </a:solidFill>
              </a:defRPr>
            </a:lvl1pPr>
            <a:lvl2pPr lvl="1" algn="ctr">
              <a:spcBef>
                <a:spcPts val="0"/>
              </a:spcBef>
              <a:spcAft>
                <a:spcPts val="0"/>
              </a:spcAft>
              <a:buClr>
                <a:schemeClr val="accent6"/>
              </a:buClr>
              <a:buSzPts val="10800"/>
              <a:buNone/>
              <a:defRPr sz="10800">
                <a:solidFill>
                  <a:schemeClr val="accent6"/>
                </a:solidFill>
              </a:defRPr>
            </a:lvl2pPr>
            <a:lvl3pPr lvl="2" algn="ctr">
              <a:spcBef>
                <a:spcPts val="0"/>
              </a:spcBef>
              <a:spcAft>
                <a:spcPts val="0"/>
              </a:spcAft>
              <a:buClr>
                <a:schemeClr val="accent6"/>
              </a:buClr>
              <a:buSzPts val="10800"/>
              <a:buNone/>
              <a:defRPr sz="10800">
                <a:solidFill>
                  <a:schemeClr val="accent6"/>
                </a:solidFill>
              </a:defRPr>
            </a:lvl3pPr>
            <a:lvl4pPr lvl="3" algn="ctr">
              <a:spcBef>
                <a:spcPts val="0"/>
              </a:spcBef>
              <a:spcAft>
                <a:spcPts val="0"/>
              </a:spcAft>
              <a:buClr>
                <a:schemeClr val="accent6"/>
              </a:buClr>
              <a:buSzPts val="10800"/>
              <a:buNone/>
              <a:defRPr sz="10800">
                <a:solidFill>
                  <a:schemeClr val="accent6"/>
                </a:solidFill>
              </a:defRPr>
            </a:lvl4pPr>
            <a:lvl5pPr lvl="4" algn="ctr">
              <a:spcBef>
                <a:spcPts val="0"/>
              </a:spcBef>
              <a:spcAft>
                <a:spcPts val="0"/>
              </a:spcAft>
              <a:buClr>
                <a:schemeClr val="accent6"/>
              </a:buClr>
              <a:buSzPts val="10800"/>
              <a:buNone/>
              <a:defRPr sz="10800">
                <a:solidFill>
                  <a:schemeClr val="accent6"/>
                </a:solidFill>
              </a:defRPr>
            </a:lvl5pPr>
            <a:lvl6pPr lvl="5" algn="ctr">
              <a:spcBef>
                <a:spcPts val="0"/>
              </a:spcBef>
              <a:spcAft>
                <a:spcPts val="0"/>
              </a:spcAft>
              <a:buClr>
                <a:schemeClr val="accent6"/>
              </a:buClr>
              <a:buSzPts val="10800"/>
              <a:buNone/>
              <a:defRPr sz="10800">
                <a:solidFill>
                  <a:schemeClr val="accent6"/>
                </a:solidFill>
              </a:defRPr>
            </a:lvl6pPr>
            <a:lvl7pPr lvl="6" algn="ctr">
              <a:spcBef>
                <a:spcPts val="0"/>
              </a:spcBef>
              <a:spcAft>
                <a:spcPts val="0"/>
              </a:spcAft>
              <a:buClr>
                <a:schemeClr val="accent6"/>
              </a:buClr>
              <a:buSzPts val="10800"/>
              <a:buNone/>
              <a:defRPr sz="10800">
                <a:solidFill>
                  <a:schemeClr val="accent6"/>
                </a:solidFill>
              </a:defRPr>
            </a:lvl7pPr>
            <a:lvl8pPr lvl="7" algn="ctr">
              <a:spcBef>
                <a:spcPts val="0"/>
              </a:spcBef>
              <a:spcAft>
                <a:spcPts val="0"/>
              </a:spcAft>
              <a:buClr>
                <a:schemeClr val="accent6"/>
              </a:buClr>
              <a:buSzPts val="10800"/>
              <a:buNone/>
              <a:defRPr sz="10800">
                <a:solidFill>
                  <a:schemeClr val="accent6"/>
                </a:solidFill>
              </a:defRPr>
            </a:lvl8pPr>
            <a:lvl9pPr lvl="8" algn="ctr">
              <a:spcBef>
                <a:spcPts val="0"/>
              </a:spcBef>
              <a:spcAft>
                <a:spcPts val="0"/>
              </a:spcAft>
              <a:buClr>
                <a:schemeClr val="accent6"/>
              </a:buClr>
              <a:buSzPts val="10800"/>
              <a:buNone/>
              <a:defRPr sz="10800">
                <a:solidFill>
                  <a:schemeClr val="accent6"/>
                </a:solidFill>
              </a:defRPr>
            </a:lvl9pPr>
          </a:lstStyle>
          <a:p>
            <a:r>
              <a:t>xx%</a:t>
            </a:r>
          </a:p>
        </p:txBody>
      </p:sp>
      <p:sp>
        <p:nvSpPr>
          <p:cNvPr id="60" name="Google Shape;60;p11"/>
          <p:cNvSpPr txBox="1"/>
          <p:nvPr>
            <p:ph idx="1" type="body"/>
          </p:nvPr>
        </p:nvSpPr>
        <p:spPr>
          <a:xfrm>
            <a:off x="586725" y="2968388"/>
            <a:ext cx="79707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1" name="Google Shape;61;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sp>
        <p:nvSpPr>
          <p:cNvPr id="17" name="Google Shape;17;p3"/>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ph type="title"/>
          </p:nvPr>
        </p:nvSpPr>
        <p:spPr>
          <a:xfrm>
            <a:off x="509550" y="1921350"/>
            <a:ext cx="8124900" cy="1300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0" name="Google Shape;2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4"/>
          <p:cNvSpPr/>
          <p:nvPr/>
        </p:nvSpPr>
        <p:spPr>
          <a:xfrm>
            <a:off x="-125" y="5045700"/>
            <a:ext cx="9144000" cy="978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 name="Google Shape;23;p4"/>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24" name="Google Shape;24;p4"/>
          <p:cNvSpPr txBox="1"/>
          <p:nvPr>
            <p:ph type="title"/>
          </p:nvPr>
        </p:nvSpPr>
        <p:spPr>
          <a:xfrm>
            <a:off x="311700" y="372725"/>
            <a:ext cx="8520600" cy="6450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4"/>
          <p:cNvSpPr txBox="1"/>
          <p:nvPr>
            <p:ph idx="1" type="body"/>
          </p:nvPr>
        </p:nvSpPr>
        <p:spPr>
          <a:xfrm>
            <a:off x="311700" y="1417800"/>
            <a:ext cx="8520600" cy="3150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6" name="Google Shape;26;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 name="Shape 27"/>
        <p:cNvGrpSpPr/>
        <p:nvPr/>
      </p:nvGrpSpPr>
      <p:grpSpPr>
        <a:xfrm>
          <a:off x="0" y="0"/>
          <a:ext cx="0" cy="0"/>
          <a:chOff x="0" y="0"/>
          <a:chExt cx="0" cy="0"/>
        </a:xfrm>
      </p:grpSpPr>
      <p:cxnSp>
        <p:nvCxnSpPr>
          <p:cNvPr id="28" name="Google Shape;28;p5"/>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29" name="Google Shape;29;p5"/>
          <p:cNvSpPr txBox="1"/>
          <p:nvPr>
            <p:ph type="title"/>
          </p:nvPr>
        </p:nvSpPr>
        <p:spPr>
          <a:xfrm>
            <a:off x="311700" y="372725"/>
            <a:ext cx="8520600" cy="6450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5"/>
          <p:cNvSpPr txBox="1"/>
          <p:nvPr>
            <p:ph idx="1" type="body"/>
          </p:nvPr>
        </p:nvSpPr>
        <p:spPr>
          <a:xfrm>
            <a:off x="311700" y="1417950"/>
            <a:ext cx="3999900" cy="3150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5"/>
          <p:cNvSpPr txBox="1"/>
          <p:nvPr>
            <p:ph idx="2" type="body"/>
          </p:nvPr>
        </p:nvSpPr>
        <p:spPr>
          <a:xfrm>
            <a:off x="4832400" y="1417950"/>
            <a:ext cx="3999900" cy="3150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6"/>
          <p:cNvSpPr txBox="1"/>
          <p:nvPr>
            <p:ph type="title"/>
          </p:nvPr>
        </p:nvSpPr>
        <p:spPr>
          <a:xfrm>
            <a:off x="311700" y="372725"/>
            <a:ext cx="8520600" cy="6450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cxnSp>
        <p:nvCxnSpPr>
          <p:cNvPr id="37" name="Google Shape;37;p7"/>
          <p:cNvCxnSpPr/>
          <p:nvPr/>
        </p:nvCxnSpPr>
        <p:spPr>
          <a:xfrm>
            <a:off x="411044" y="1417772"/>
            <a:ext cx="385200" cy="0"/>
          </a:xfrm>
          <a:prstGeom prst="straightConnector1">
            <a:avLst/>
          </a:prstGeom>
          <a:noFill/>
          <a:ln cap="flat" cmpd="sng" w="28575">
            <a:solidFill>
              <a:schemeClr val="dk1"/>
            </a:solidFill>
            <a:prstDash val="solid"/>
            <a:round/>
            <a:headEnd len="sm" w="sm" type="none"/>
            <a:tailEnd len="sm" w="sm" type="none"/>
          </a:ln>
        </p:spPr>
      </p:cxnSp>
      <p:sp>
        <p:nvSpPr>
          <p:cNvPr id="38" name="Google Shape;38;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9" name="Google Shape;39;p7"/>
          <p:cNvSpPr txBox="1"/>
          <p:nvPr>
            <p:ph idx="1" type="body"/>
          </p:nvPr>
        </p:nvSpPr>
        <p:spPr>
          <a:xfrm>
            <a:off x="311700" y="1640350"/>
            <a:ext cx="2808000" cy="29289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1" name="Shape 41"/>
        <p:cNvGrpSpPr/>
        <p:nvPr/>
      </p:nvGrpSpPr>
      <p:grpSpPr>
        <a:xfrm>
          <a:off x="0" y="0"/>
          <a:ext cx="0" cy="0"/>
          <a:chOff x="0" y="0"/>
          <a:chExt cx="0" cy="0"/>
        </a:xfrm>
      </p:grpSpPr>
      <p:sp>
        <p:nvSpPr>
          <p:cNvPr id="42" name="Google Shape;42;p8"/>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8"/>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45" name="Google Shape;4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6" name="Shape 46"/>
        <p:cNvGrpSpPr/>
        <p:nvPr/>
      </p:nvGrpSpPr>
      <p:grpSpPr>
        <a:xfrm>
          <a:off x="0" y="0"/>
          <a:ext cx="0" cy="0"/>
          <a:chOff x="0" y="0"/>
          <a:chExt cx="0" cy="0"/>
        </a:xfrm>
      </p:grpSpPr>
      <p:sp>
        <p:nvSpPr>
          <p:cNvPr id="47" name="Google Shape;4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8" name="Google Shape;4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9" name="Google Shape;49;p9"/>
          <p:cNvSpPr txBox="1"/>
          <p:nvPr>
            <p:ph type="title"/>
          </p:nvPr>
        </p:nvSpPr>
        <p:spPr>
          <a:xfrm>
            <a:off x="265500" y="1084625"/>
            <a:ext cx="4045200" cy="17070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0" name="Google Shape;50;p9"/>
          <p:cNvSpPr txBox="1"/>
          <p:nvPr>
            <p:ph idx="1" type="subTitle"/>
          </p:nvPr>
        </p:nvSpPr>
        <p:spPr>
          <a:xfrm>
            <a:off x="265500" y="2845200"/>
            <a:ext cx="4045200" cy="14217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6"/>
              </a:buClr>
              <a:buSzPts val="2100"/>
              <a:buNone/>
              <a:defRPr sz="2100">
                <a:solidFill>
                  <a:schemeClr val="accent6"/>
                </a:solidFill>
              </a:defRPr>
            </a:lvl1pPr>
            <a:lvl2pPr lvl="1" algn="ctr">
              <a:lnSpc>
                <a:spcPct val="100000"/>
              </a:lnSpc>
              <a:spcBef>
                <a:spcPts val="0"/>
              </a:spcBef>
              <a:spcAft>
                <a:spcPts val="0"/>
              </a:spcAft>
              <a:buClr>
                <a:schemeClr val="accent6"/>
              </a:buClr>
              <a:buSzPts val="2100"/>
              <a:buNone/>
              <a:defRPr sz="2100">
                <a:solidFill>
                  <a:schemeClr val="accent6"/>
                </a:solidFill>
              </a:defRPr>
            </a:lvl2pPr>
            <a:lvl3pPr lvl="2" algn="ctr">
              <a:lnSpc>
                <a:spcPct val="100000"/>
              </a:lnSpc>
              <a:spcBef>
                <a:spcPts val="0"/>
              </a:spcBef>
              <a:spcAft>
                <a:spcPts val="0"/>
              </a:spcAft>
              <a:buClr>
                <a:schemeClr val="accent6"/>
              </a:buClr>
              <a:buSzPts val="2100"/>
              <a:buNone/>
              <a:defRPr sz="2100">
                <a:solidFill>
                  <a:schemeClr val="accent6"/>
                </a:solidFill>
              </a:defRPr>
            </a:lvl3pPr>
            <a:lvl4pPr lvl="3" algn="ctr">
              <a:lnSpc>
                <a:spcPct val="100000"/>
              </a:lnSpc>
              <a:spcBef>
                <a:spcPts val="0"/>
              </a:spcBef>
              <a:spcAft>
                <a:spcPts val="0"/>
              </a:spcAft>
              <a:buClr>
                <a:schemeClr val="accent6"/>
              </a:buClr>
              <a:buSzPts val="2100"/>
              <a:buNone/>
              <a:defRPr sz="2100">
                <a:solidFill>
                  <a:schemeClr val="accent6"/>
                </a:solidFill>
              </a:defRPr>
            </a:lvl4pPr>
            <a:lvl5pPr lvl="4" algn="ctr">
              <a:lnSpc>
                <a:spcPct val="100000"/>
              </a:lnSpc>
              <a:spcBef>
                <a:spcPts val="0"/>
              </a:spcBef>
              <a:spcAft>
                <a:spcPts val="0"/>
              </a:spcAft>
              <a:buClr>
                <a:schemeClr val="accent6"/>
              </a:buClr>
              <a:buSzPts val="2100"/>
              <a:buNone/>
              <a:defRPr sz="2100">
                <a:solidFill>
                  <a:schemeClr val="accent6"/>
                </a:solidFill>
              </a:defRPr>
            </a:lvl5pPr>
            <a:lvl6pPr lvl="5" algn="ctr">
              <a:lnSpc>
                <a:spcPct val="100000"/>
              </a:lnSpc>
              <a:spcBef>
                <a:spcPts val="0"/>
              </a:spcBef>
              <a:spcAft>
                <a:spcPts val="0"/>
              </a:spcAft>
              <a:buClr>
                <a:schemeClr val="accent6"/>
              </a:buClr>
              <a:buSzPts val="2100"/>
              <a:buNone/>
              <a:defRPr sz="2100">
                <a:solidFill>
                  <a:schemeClr val="accent6"/>
                </a:solidFill>
              </a:defRPr>
            </a:lvl6pPr>
            <a:lvl7pPr lvl="6" algn="ctr">
              <a:lnSpc>
                <a:spcPct val="100000"/>
              </a:lnSpc>
              <a:spcBef>
                <a:spcPts val="0"/>
              </a:spcBef>
              <a:spcAft>
                <a:spcPts val="0"/>
              </a:spcAft>
              <a:buClr>
                <a:schemeClr val="accent6"/>
              </a:buClr>
              <a:buSzPts val="2100"/>
              <a:buNone/>
              <a:defRPr sz="2100">
                <a:solidFill>
                  <a:schemeClr val="accent6"/>
                </a:solidFill>
              </a:defRPr>
            </a:lvl7pPr>
            <a:lvl8pPr lvl="7" algn="ctr">
              <a:lnSpc>
                <a:spcPct val="100000"/>
              </a:lnSpc>
              <a:spcBef>
                <a:spcPts val="0"/>
              </a:spcBef>
              <a:spcAft>
                <a:spcPts val="0"/>
              </a:spcAft>
              <a:buClr>
                <a:schemeClr val="accent6"/>
              </a:buClr>
              <a:buSzPts val="2100"/>
              <a:buNone/>
              <a:defRPr sz="2100">
                <a:solidFill>
                  <a:schemeClr val="accent6"/>
                </a:solidFill>
              </a:defRPr>
            </a:lvl8pPr>
            <a:lvl9pPr lvl="8" algn="ctr">
              <a:lnSpc>
                <a:spcPct val="100000"/>
              </a:lnSpc>
              <a:spcBef>
                <a:spcPts val="0"/>
              </a:spcBef>
              <a:spcAft>
                <a:spcPts val="0"/>
              </a:spcAft>
              <a:buClr>
                <a:schemeClr val="accent6"/>
              </a:buClr>
              <a:buSzPts val="2100"/>
              <a:buNone/>
              <a:defRPr sz="2100">
                <a:solidFill>
                  <a:schemeClr val="accent6"/>
                </a:solidFill>
              </a:defRPr>
            </a:lvl9pPr>
          </a:lstStyle>
          <a:p/>
        </p:txBody>
      </p:sp>
      <p:sp>
        <p:nvSpPr>
          <p:cNvPr id="51" name="Google Shape;5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0"/>
              </a:spcBef>
              <a:spcAft>
                <a:spcPts val="0"/>
              </a:spcAft>
              <a:buClr>
                <a:schemeClr val="accent1"/>
              </a:buClr>
              <a:buSzPts val="1400"/>
              <a:buChar char="○"/>
              <a:defRPr>
                <a:solidFill>
                  <a:schemeClr val="accent1"/>
                </a:solidFill>
              </a:defRPr>
            </a:lvl2pPr>
            <a:lvl3pPr indent="-317500" lvl="2" marL="1371600">
              <a:spcBef>
                <a:spcPts val="0"/>
              </a:spcBef>
              <a:spcAft>
                <a:spcPts val="0"/>
              </a:spcAft>
              <a:buClr>
                <a:schemeClr val="accent1"/>
              </a:buClr>
              <a:buSzPts val="1400"/>
              <a:buChar char="■"/>
              <a:defRPr>
                <a:solidFill>
                  <a:schemeClr val="accent1"/>
                </a:solidFill>
              </a:defRPr>
            </a:lvl3pPr>
            <a:lvl4pPr indent="-317500" lvl="3" marL="1828800">
              <a:spcBef>
                <a:spcPts val="0"/>
              </a:spcBef>
              <a:spcAft>
                <a:spcPts val="0"/>
              </a:spcAft>
              <a:buClr>
                <a:schemeClr val="accent1"/>
              </a:buClr>
              <a:buSzPts val="1400"/>
              <a:buChar char="●"/>
              <a:defRPr>
                <a:solidFill>
                  <a:schemeClr val="accent1"/>
                </a:solidFill>
              </a:defRPr>
            </a:lvl4pPr>
            <a:lvl5pPr indent="-317500" lvl="4" marL="2286000">
              <a:spcBef>
                <a:spcPts val="0"/>
              </a:spcBef>
              <a:spcAft>
                <a:spcPts val="0"/>
              </a:spcAft>
              <a:buClr>
                <a:schemeClr val="accent1"/>
              </a:buClr>
              <a:buSzPts val="1400"/>
              <a:buChar char="○"/>
              <a:defRPr>
                <a:solidFill>
                  <a:schemeClr val="accent1"/>
                </a:solidFill>
              </a:defRPr>
            </a:lvl5pPr>
            <a:lvl6pPr indent="-317500" lvl="5" marL="2743200">
              <a:spcBef>
                <a:spcPts val="0"/>
              </a:spcBef>
              <a:spcAft>
                <a:spcPts val="0"/>
              </a:spcAft>
              <a:buClr>
                <a:schemeClr val="accent1"/>
              </a:buClr>
              <a:buSzPts val="1400"/>
              <a:buChar char="■"/>
              <a:defRPr>
                <a:solidFill>
                  <a:schemeClr val="accent1"/>
                </a:solidFill>
              </a:defRPr>
            </a:lvl6pPr>
            <a:lvl7pPr indent="-317500" lvl="6" marL="3200400">
              <a:spcBef>
                <a:spcPts val="0"/>
              </a:spcBef>
              <a:spcAft>
                <a:spcPts val="0"/>
              </a:spcAft>
              <a:buClr>
                <a:schemeClr val="accent1"/>
              </a:buClr>
              <a:buSzPts val="1400"/>
              <a:buChar char="●"/>
              <a:defRPr>
                <a:solidFill>
                  <a:schemeClr val="accent1"/>
                </a:solidFill>
              </a:defRPr>
            </a:lvl7pPr>
            <a:lvl8pPr indent="-317500" lvl="7" marL="3657600">
              <a:spcBef>
                <a:spcPts val="0"/>
              </a:spcBef>
              <a:spcAft>
                <a:spcPts val="0"/>
              </a:spcAft>
              <a:buClr>
                <a:schemeClr val="accent1"/>
              </a:buClr>
              <a:buSzPts val="1400"/>
              <a:buChar char="○"/>
              <a:defRPr>
                <a:solidFill>
                  <a:schemeClr val="accent1"/>
                </a:solidFill>
              </a:defRPr>
            </a:lvl8pPr>
            <a:lvl9pPr indent="-317500" lvl="8" marL="4114800">
              <a:spcBef>
                <a:spcPts val="0"/>
              </a:spcBef>
              <a:spcAft>
                <a:spcPts val="0"/>
              </a:spcAft>
              <a:buClr>
                <a:schemeClr val="accent1"/>
              </a:buClr>
              <a:buSzPts val="1400"/>
              <a:buChar char="■"/>
              <a:defRPr>
                <a:solidFill>
                  <a:schemeClr val="accent1"/>
                </a:solidFill>
              </a:defRPr>
            </a:lvl9pPr>
          </a:lstStyle>
          <a:p/>
        </p:txBody>
      </p:sp>
      <p:sp>
        <p:nvSpPr>
          <p:cNvPr id="52" name="Google Shape;5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3" name="Shape 53"/>
        <p:cNvGrpSpPr/>
        <p:nvPr/>
      </p:nvGrpSpPr>
      <p:grpSpPr>
        <a:xfrm>
          <a:off x="0" y="0"/>
          <a:ext cx="0" cy="0"/>
          <a:chOff x="0" y="0"/>
          <a:chExt cx="0" cy="0"/>
        </a:xfrm>
      </p:grpSpPr>
      <p:sp>
        <p:nvSpPr>
          <p:cNvPr id="54" name="Google Shape;54;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5" name="Google Shape;5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lue-gold">
    <p:bg>
      <p:bgPr>
        <a:solidFill>
          <a:srgbClr val="ED5B3E">
            <a:alpha val="67980"/>
          </a:srgbClr>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72725"/>
            <a:ext cx="8520600" cy="6450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417800"/>
            <a:ext cx="8520600" cy="3150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indent="-317500" lvl="1" marL="9144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indent="-317500" lvl="2" marL="13716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indent="-317500" lvl="3" marL="18288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indent="-317500" lvl="4" marL="22860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indent="-317500" lvl="5" marL="27432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indent="-317500" lvl="6" marL="32004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indent="-317500" lvl="7" marL="36576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indent="-317500" lvl="8" marL="41148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Lato"/>
                <a:ea typeface="Lato"/>
                <a:cs typeface="Lato"/>
                <a:sym typeface="Lato"/>
              </a:defRPr>
            </a:lvl1pPr>
            <a:lvl2pPr lvl="1" algn="r">
              <a:buNone/>
              <a:defRPr sz="1000">
                <a:solidFill>
                  <a:schemeClr val="dk1"/>
                </a:solidFill>
                <a:latin typeface="Lato"/>
                <a:ea typeface="Lato"/>
                <a:cs typeface="Lato"/>
                <a:sym typeface="Lato"/>
              </a:defRPr>
            </a:lvl2pPr>
            <a:lvl3pPr lvl="2" algn="r">
              <a:buNone/>
              <a:defRPr sz="1000">
                <a:solidFill>
                  <a:schemeClr val="dk1"/>
                </a:solidFill>
                <a:latin typeface="Lato"/>
                <a:ea typeface="Lato"/>
                <a:cs typeface="Lato"/>
                <a:sym typeface="Lato"/>
              </a:defRPr>
            </a:lvl3pPr>
            <a:lvl4pPr lvl="3" algn="r">
              <a:buNone/>
              <a:defRPr sz="1000">
                <a:solidFill>
                  <a:schemeClr val="dk1"/>
                </a:solidFill>
                <a:latin typeface="Lato"/>
                <a:ea typeface="Lato"/>
                <a:cs typeface="Lato"/>
                <a:sym typeface="Lato"/>
              </a:defRPr>
            </a:lvl4pPr>
            <a:lvl5pPr lvl="4" algn="r">
              <a:buNone/>
              <a:defRPr sz="1000">
                <a:solidFill>
                  <a:schemeClr val="dk1"/>
                </a:solidFill>
                <a:latin typeface="Lato"/>
                <a:ea typeface="Lato"/>
                <a:cs typeface="Lato"/>
                <a:sym typeface="Lato"/>
              </a:defRPr>
            </a:lvl5pPr>
            <a:lvl6pPr lvl="5" algn="r">
              <a:buNone/>
              <a:defRPr sz="1000">
                <a:solidFill>
                  <a:schemeClr val="dk1"/>
                </a:solidFill>
                <a:latin typeface="Lato"/>
                <a:ea typeface="Lato"/>
                <a:cs typeface="Lato"/>
                <a:sym typeface="Lato"/>
              </a:defRPr>
            </a:lvl6pPr>
            <a:lvl7pPr lvl="6" algn="r">
              <a:buNone/>
              <a:defRPr sz="1000">
                <a:solidFill>
                  <a:schemeClr val="dk1"/>
                </a:solidFill>
                <a:latin typeface="Lato"/>
                <a:ea typeface="Lato"/>
                <a:cs typeface="Lato"/>
                <a:sym typeface="Lato"/>
              </a:defRPr>
            </a:lvl7pPr>
            <a:lvl8pPr lvl="7" algn="r">
              <a:buNone/>
              <a:defRPr sz="1000">
                <a:solidFill>
                  <a:schemeClr val="dk1"/>
                </a:solidFill>
                <a:latin typeface="Lato"/>
                <a:ea typeface="Lato"/>
                <a:cs typeface="Lato"/>
                <a:sym typeface="Lato"/>
              </a:defRPr>
            </a:lvl8pPr>
            <a:lvl9pPr lvl="8" algn="r">
              <a:buNone/>
              <a:defRPr sz="1000">
                <a:solidFill>
                  <a:schemeClr val="dk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sv"/>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0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jp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jp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jp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7.jp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8.jp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9.jp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1.jp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9.jp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2.jp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8.jp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4.jp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3.jp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5.jp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7.jpg"/><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6.jpg"/><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1.jpg"/><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22.jpg"/><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20.jp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67" name="Shape 67"/>
        <p:cNvGrpSpPr/>
        <p:nvPr/>
      </p:nvGrpSpPr>
      <p:grpSpPr>
        <a:xfrm>
          <a:off x="0" y="0"/>
          <a:ext cx="0" cy="0"/>
          <a:chOff x="0" y="0"/>
          <a:chExt cx="0" cy="0"/>
        </a:xfrm>
      </p:grpSpPr>
      <p:pic>
        <p:nvPicPr>
          <p:cNvPr id="68" name="Google Shape;68;p13"/>
          <p:cNvPicPr preferRelativeResize="0"/>
          <p:nvPr/>
        </p:nvPicPr>
        <p:blipFill>
          <a:blip r:embed="rId3">
            <a:alphaModFix amt="36000"/>
          </a:blip>
          <a:stretch>
            <a:fillRect/>
          </a:stretch>
        </p:blipFill>
        <p:spPr>
          <a:xfrm>
            <a:off x="-571500" y="0"/>
            <a:ext cx="10287000" cy="5210723"/>
          </a:xfrm>
          <a:prstGeom prst="rect">
            <a:avLst/>
          </a:prstGeom>
          <a:noFill/>
          <a:ln>
            <a:noFill/>
          </a:ln>
        </p:spPr>
      </p:pic>
      <p:sp>
        <p:nvSpPr>
          <p:cNvPr id="69" name="Google Shape;69;p13"/>
          <p:cNvSpPr txBox="1"/>
          <p:nvPr>
            <p:ph type="ctrTitle"/>
          </p:nvPr>
        </p:nvSpPr>
        <p:spPr>
          <a:xfrm>
            <a:off x="625500" y="170425"/>
            <a:ext cx="7893000" cy="1853700"/>
          </a:xfrm>
          <a:prstGeom prst="rect">
            <a:avLst/>
          </a:prstGeom>
        </p:spPr>
        <p:txBody>
          <a:bodyPr anchorCtr="0" anchor="b" bIns="91425" lIns="91425" spcFirstLastPara="1" rIns="91425" wrap="square" tIns="91425">
            <a:normAutofit/>
          </a:bodyPr>
          <a:lstStyle/>
          <a:p>
            <a:pPr indent="0" lvl="0" marL="0" rtl="0" algn="l">
              <a:spcBef>
                <a:spcPts val="1000"/>
              </a:spcBef>
              <a:spcAft>
                <a:spcPts val="0"/>
              </a:spcAft>
              <a:buNone/>
            </a:pPr>
            <a:r>
              <a:rPr lang="sv" sz="4500"/>
              <a:t>På Coronakrisens Frontlinje</a:t>
            </a:r>
            <a:endParaRPr/>
          </a:p>
        </p:txBody>
      </p:sp>
      <p:sp>
        <p:nvSpPr>
          <p:cNvPr id="70" name="Google Shape;70;p13"/>
          <p:cNvSpPr txBox="1"/>
          <p:nvPr>
            <p:ph idx="1" type="subTitle"/>
          </p:nvPr>
        </p:nvSpPr>
        <p:spPr>
          <a:xfrm>
            <a:off x="315200" y="3504975"/>
            <a:ext cx="3699900" cy="1274100"/>
          </a:xfrm>
          <a:prstGeom prst="rect">
            <a:avLst/>
          </a:prstGeom>
        </p:spPr>
        <p:txBody>
          <a:bodyPr anchorCtr="0" anchor="b" bIns="91425" lIns="91425" spcFirstLastPara="1" rIns="91425" wrap="square" tIns="91425">
            <a:noAutofit/>
          </a:bodyPr>
          <a:lstStyle/>
          <a:p>
            <a:pPr indent="0" lvl="0" marL="0" rtl="0" algn="l">
              <a:spcBef>
                <a:spcPts val="1000"/>
              </a:spcBef>
              <a:spcAft>
                <a:spcPts val="0"/>
              </a:spcAft>
              <a:buClr>
                <a:srgbClr val="000000"/>
              </a:buClr>
              <a:buSzPts val="2595"/>
              <a:buFont typeface="Arial"/>
              <a:buNone/>
            </a:pPr>
            <a:r>
              <a:rPr lang="sv" sz="2600">
                <a:solidFill>
                  <a:schemeClr val="dk1"/>
                </a:solidFill>
              </a:rPr>
              <a:t>Äldreomsorgsarbetares erfarenheter i nio europeiska länder</a:t>
            </a:r>
            <a:endParaRPr sz="2600">
              <a:solidFill>
                <a:schemeClr val="dk1"/>
              </a:solidFill>
            </a:endParaRPr>
          </a:p>
          <a:p>
            <a:pPr indent="0" lvl="0" marL="0" rtl="0" algn="l">
              <a:spcBef>
                <a:spcPts val="1000"/>
              </a:spcBef>
              <a:spcAft>
                <a:spcPts val="0"/>
              </a:spcAft>
              <a:buNone/>
            </a:pPr>
            <a:r>
              <a:t/>
            </a:r>
            <a:endParaRPr>
              <a:solidFill>
                <a:schemeClr val="dk1"/>
              </a:solidFill>
            </a:endParaRPr>
          </a:p>
        </p:txBody>
      </p:sp>
      <p:pic>
        <p:nvPicPr>
          <p:cNvPr id="71" name="Google Shape;71;p13"/>
          <p:cNvPicPr preferRelativeResize="0"/>
          <p:nvPr/>
        </p:nvPicPr>
        <p:blipFill>
          <a:blip r:embed="rId4">
            <a:alphaModFix/>
          </a:blip>
          <a:stretch>
            <a:fillRect/>
          </a:stretch>
        </p:blipFill>
        <p:spPr>
          <a:xfrm>
            <a:off x="6990922" y="4666222"/>
            <a:ext cx="2097025" cy="342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145" name="Shape 145"/>
        <p:cNvGrpSpPr/>
        <p:nvPr/>
      </p:nvGrpSpPr>
      <p:grpSpPr>
        <a:xfrm>
          <a:off x="0" y="0"/>
          <a:ext cx="0" cy="0"/>
          <a:chOff x="0" y="0"/>
          <a:chExt cx="0" cy="0"/>
        </a:xfrm>
      </p:grpSpPr>
      <p:pic>
        <p:nvPicPr>
          <p:cNvPr id="146" name="Google Shape;146;p22"/>
          <p:cNvPicPr preferRelativeResize="0"/>
          <p:nvPr/>
        </p:nvPicPr>
        <p:blipFill>
          <a:blip r:embed="rId3">
            <a:alphaModFix amt="42000"/>
          </a:blip>
          <a:stretch>
            <a:fillRect/>
          </a:stretch>
        </p:blipFill>
        <p:spPr>
          <a:xfrm>
            <a:off x="0" y="0"/>
            <a:ext cx="9144000" cy="5143500"/>
          </a:xfrm>
          <a:prstGeom prst="rect">
            <a:avLst/>
          </a:prstGeom>
          <a:noFill/>
          <a:ln>
            <a:noFill/>
          </a:ln>
        </p:spPr>
      </p:pic>
      <p:sp>
        <p:nvSpPr>
          <p:cNvPr id="147" name="Google Shape;147;p22"/>
          <p:cNvSpPr txBox="1"/>
          <p:nvPr>
            <p:ph type="title"/>
          </p:nvPr>
        </p:nvSpPr>
        <p:spPr>
          <a:xfrm>
            <a:off x="311700" y="163300"/>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sz="2400"/>
              <a:t>Utlämnade: tvingades jobba under stor press, mötte ett välfärdssystem som inte höll måttet</a:t>
            </a:r>
            <a:endParaRPr sz="2400"/>
          </a:p>
        </p:txBody>
      </p:sp>
      <p:sp>
        <p:nvSpPr>
          <p:cNvPr id="148" name="Google Shape;148;p22"/>
          <p:cNvSpPr txBox="1"/>
          <p:nvPr>
            <p:ph idx="1" type="body"/>
          </p:nvPr>
        </p:nvSpPr>
        <p:spPr>
          <a:xfrm>
            <a:off x="311700" y="1417800"/>
            <a:ext cx="8520600" cy="31509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Clr>
                <a:srgbClr val="000000"/>
              </a:buClr>
              <a:buSzPts val="2118"/>
              <a:buFont typeface="Arial"/>
              <a:buNone/>
            </a:pPr>
            <a:r>
              <a:rPr lang="sv"/>
              <a:t>I Spanien tvingades äldreomsorgsarbetare jobba 12-14 timmars skift och vissa hade inte ens tid att ta lunchrast.</a:t>
            </a:r>
            <a:endParaRPr/>
          </a:p>
          <a:p>
            <a:pPr indent="0" lvl="0" marL="0" rtl="0" algn="l">
              <a:spcBef>
                <a:spcPts val="1200"/>
              </a:spcBef>
              <a:spcAft>
                <a:spcPts val="0"/>
              </a:spcAft>
              <a:buClr>
                <a:srgbClr val="000000"/>
              </a:buClr>
              <a:buSzPts val="2118"/>
              <a:buFont typeface="Arial"/>
              <a:buNone/>
            </a:pPr>
            <a:r>
              <a:rPr lang="sv"/>
              <a:t>I Portugal tvingades äldreomsorgsarbetare  arbeta 14 dagar i rad. Nästan 75 procent uppgav i en undersökning att de drabbades av ångest, 14,6 procent drabbades av depression och utbrändhet. Bara 1,4 procent uppgav att de fått stöd för att hantera den mentala pressen.</a:t>
            </a:r>
            <a:endParaRPr/>
          </a:p>
          <a:p>
            <a:pPr indent="0" lvl="0" marL="0" rtl="0" algn="l">
              <a:spcBef>
                <a:spcPts val="1200"/>
              </a:spcBef>
              <a:spcAft>
                <a:spcPts val="1200"/>
              </a:spcAft>
              <a:buNone/>
            </a:pPr>
            <a:r>
              <a:rPr lang="sv"/>
              <a:t>I Storbritannien uppgav varannan anställd att deras mentala hälsa försämrades under pandemin. 35 procent drack mer än vanligt för att hantera arbetsrelaterad stress, 56 rapporterade att de var känslomässigt utmattade och 63 procent hade sömnproblem. </a:t>
            </a:r>
            <a:endParaRPr/>
          </a:p>
        </p:txBody>
      </p:sp>
      <p:pic>
        <p:nvPicPr>
          <p:cNvPr id="149" name="Google Shape;149;p22"/>
          <p:cNvPicPr preferRelativeResize="0"/>
          <p:nvPr/>
        </p:nvPicPr>
        <p:blipFill>
          <a:blip r:embed="rId4">
            <a:alphaModFix/>
          </a:blip>
          <a:stretch>
            <a:fillRect/>
          </a:stretch>
        </p:blipFill>
        <p:spPr>
          <a:xfrm>
            <a:off x="6990922" y="4666222"/>
            <a:ext cx="2097025" cy="342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153" name="Shape 153"/>
        <p:cNvGrpSpPr/>
        <p:nvPr/>
      </p:nvGrpSpPr>
      <p:grpSpPr>
        <a:xfrm>
          <a:off x="0" y="0"/>
          <a:ext cx="0" cy="0"/>
          <a:chOff x="0" y="0"/>
          <a:chExt cx="0" cy="0"/>
        </a:xfrm>
      </p:grpSpPr>
      <p:sp>
        <p:nvSpPr>
          <p:cNvPr id="154" name="Google Shape;154;p23"/>
          <p:cNvSpPr txBox="1"/>
          <p:nvPr>
            <p:ph type="title"/>
          </p:nvPr>
        </p:nvSpPr>
        <p:spPr>
          <a:xfrm>
            <a:off x="311700" y="1752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sz="2600"/>
              <a:t>Arbetsvillkor på coronakrisens frontlinje</a:t>
            </a:r>
            <a:endParaRPr sz="2600"/>
          </a:p>
        </p:txBody>
      </p:sp>
      <p:sp>
        <p:nvSpPr>
          <p:cNvPr id="155" name="Google Shape;155;p23"/>
          <p:cNvSpPr txBox="1"/>
          <p:nvPr>
            <p:ph idx="1" type="body"/>
          </p:nvPr>
        </p:nvSpPr>
        <p:spPr>
          <a:xfrm>
            <a:off x="311700" y="1417800"/>
            <a:ext cx="8520600" cy="3150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sv"/>
              <a:t>Oskyddade: brist på personlig skyddsutrustning</a:t>
            </a:r>
            <a:endParaRPr/>
          </a:p>
          <a:p>
            <a:pPr indent="0" lvl="0" marL="0" rtl="0" algn="l">
              <a:spcBef>
                <a:spcPts val="1200"/>
              </a:spcBef>
              <a:spcAft>
                <a:spcPts val="0"/>
              </a:spcAft>
              <a:buNone/>
            </a:pPr>
            <a:r>
              <a:rPr lang="sv"/>
              <a:t>Nedprioriterade: brist på resurser och uppmärksamhet</a:t>
            </a:r>
            <a:endParaRPr/>
          </a:p>
          <a:p>
            <a:pPr indent="0" lvl="0" marL="0" rtl="0" algn="l">
              <a:spcBef>
                <a:spcPts val="1200"/>
              </a:spcBef>
              <a:spcAft>
                <a:spcPts val="0"/>
              </a:spcAft>
              <a:buNone/>
            </a:pPr>
            <a:r>
              <a:rPr lang="sv"/>
              <a:t>Utlämnade: tvingades jobba under outhärdlig press, mötte ett välfärdssystem som inte höll måttet</a:t>
            </a:r>
            <a:endParaRPr/>
          </a:p>
          <a:p>
            <a:pPr indent="0" lvl="0" marL="0" rtl="0" algn="l">
              <a:spcBef>
                <a:spcPts val="1200"/>
              </a:spcBef>
              <a:spcAft>
                <a:spcPts val="0"/>
              </a:spcAft>
              <a:buNone/>
            </a:pPr>
            <a:r>
              <a:rPr b="1" lang="sv" sz="2000"/>
              <a:t>Otrygga: bristande skydd vid sjukdom</a:t>
            </a:r>
            <a:endParaRPr b="1" sz="2000"/>
          </a:p>
          <a:p>
            <a:pPr indent="0" lvl="0" marL="0" rtl="0" algn="l">
              <a:spcBef>
                <a:spcPts val="1200"/>
              </a:spcBef>
              <a:spcAft>
                <a:spcPts val="0"/>
              </a:spcAft>
              <a:buNone/>
            </a:pPr>
            <a:r>
              <a:rPr lang="sv"/>
              <a:t>Obegränsade: massor av övertid </a:t>
            </a:r>
            <a:endParaRPr/>
          </a:p>
          <a:p>
            <a:pPr indent="0" lvl="0" marL="0" rtl="0" algn="l">
              <a:spcBef>
                <a:spcPts val="1200"/>
              </a:spcBef>
              <a:spcAft>
                <a:spcPts val="1200"/>
              </a:spcAft>
              <a:buNone/>
            </a:pPr>
            <a:r>
              <a:rPr lang="sv"/>
              <a:t>Utan tvekan: personalens arbetsvillkor var avgörande för skyddet av de äldre</a:t>
            </a:r>
            <a:endParaRPr/>
          </a:p>
        </p:txBody>
      </p:sp>
      <p:pic>
        <p:nvPicPr>
          <p:cNvPr id="156" name="Google Shape;156;p23"/>
          <p:cNvPicPr preferRelativeResize="0"/>
          <p:nvPr/>
        </p:nvPicPr>
        <p:blipFill>
          <a:blip r:embed="rId3">
            <a:alphaModFix/>
          </a:blip>
          <a:stretch>
            <a:fillRect/>
          </a:stretch>
        </p:blipFill>
        <p:spPr>
          <a:xfrm>
            <a:off x="6990922" y="4666222"/>
            <a:ext cx="2097025" cy="342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160" name="Shape 160"/>
        <p:cNvGrpSpPr/>
        <p:nvPr/>
      </p:nvGrpSpPr>
      <p:grpSpPr>
        <a:xfrm>
          <a:off x="0" y="0"/>
          <a:ext cx="0" cy="0"/>
          <a:chOff x="0" y="0"/>
          <a:chExt cx="0" cy="0"/>
        </a:xfrm>
      </p:grpSpPr>
      <p:pic>
        <p:nvPicPr>
          <p:cNvPr id="161" name="Google Shape;161;p24"/>
          <p:cNvPicPr preferRelativeResize="0"/>
          <p:nvPr/>
        </p:nvPicPr>
        <p:blipFill>
          <a:blip r:embed="rId3">
            <a:alphaModFix amt="40000"/>
          </a:blip>
          <a:stretch>
            <a:fillRect/>
          </a:stretch>
        </p:blipFill>
        <p:spPr>
          <a:xfrm>
            <a:off x="0" y="0"/>
            <a:ext cx="9144000" cy="5143500"/>
          </a:xfrm>
          <a:prstGeom prst="rect">
            <a:avLst/>
          </a:prstGeom>
          <a:noFill/>
          <a:ln>
            <a:noFill/>
          </a:ln>
        </p:spPr>
      </p:pic>
      <p:sp>
        <p:nvSpPr>
          <p:cNvPr id="162" name="Google Shape;162;p24"/>
          <p:cNvSpPr txBox="1"/>
          <p:nvPr>
            <p:ph type="title"/>
          </p:nvPr>
        </p:nvSpPr>
        <p:spPr>
          <a:xfrm>
            <a:off x="311700" y="1752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sz="2600"/>
              <a:t>Otrygga: bristande skydd vid sjukdom</a:t>
            </a:r>
            <a:endParaRPr sz="2600"/>
          </a:p>
        </p:txBody>
      </p:sp>
      <p:sp>
        <p:nvSpPr>
          <p:cNvPr id="163" name="Google Shape;163;p24"/>
          <p:cNvSpPr txBox="1"/>
          <p:nvPr>
            <p:ph idx="1" type="body"/>
          </p:nvPr>
        </p:nvSpPr>
        <p:spPr>
          <a:xfrm>
            <a:off x="311700" y="2183325"/>
            <a:ext cx="8520600" cy="3150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rgbClr val="000000"/>
              </a:buClr>
              <a:buSzPts val="1800"/>
              <a:buFont typeface="Arial"/>
              <a:buNone/>
            </a:pPr>
            <a:r>
              <a:rPr lang="sv"/>
              <a:t>I Storbritannien tjänade 52 procent av de anställda mindre än 100 pund i veckan och hade ingen inkomst alls om de var tvungna att sitta i karantän.</a:t>
            </a:r>
            <a:endParaRPr/>
          </a:p>
          <a:p>
            <a:pPr indent="0" lvl="0" marL="0" rtl="0" algn="l">
              <a:spcBef>
                <a:spcPts val="1200"/>
              </a:spcBef>
              <a:spcAft>
                <a:spcPts val="0"/>
              </a:spcAft>
              <a:buClr>
                <a:srgbClr val="000000"/>
              </a:buClr>
              <a:buSzPts val="1800"/>
              <a:buFont typeface="Arial"/>
              <a:buNone/>
            </a:pPr>
            <a:r>
              <a:rPr lang="sv"/>
              <a:t>I Tyskland hade deltidsanställda äldreomsorgsarbetare bara rätt till sjukersättning under de första sex veckorna av sjukfrånvaro. </a:t>
            </a:r>
            <a:endParaRPr/>
          </a:p>
          <a:p>
            <a:pPr indent="0" lvl="0" marL="0" rtl="0" algn="l">
              <a:spcBef>
                <a:spcPts val="1200"/>
              </a:spcBef>
              <a:spcAft>
                <a:spcPts val="1200"/>
              </a:spcAft>
              <a:buNone/>
            </a:pPr>
            <a:r>
              <a:rPr lang="sv"/>
              <a:t>I Sverige har timanställda som är anställda kortare tid än 14 dagar ingen rätt till sjuklön. Till skillnad från de andra nordiska länderna måste välfärdsarbetare i Sverige betala ett karensavdrag för den första sjukdagen. </a:t>
            </a:r>
            <a:endParaRPr/>
          </a:p>
        </p:txBody>
      </p:sp>
      <p:pic>
        <p:nvPicPr>
          <p:cNvPr id="164" name="Google Shape;164;p24"/>
          <p:cNvPicPr preferRelativeResize="0"/>
          <p:nvPr/>
        </p:nvPicPr>
        <p:blipFill>
          <a:blip r:embed="rId4">
            <a:alphaModFix/>
          </a:blip>
          <a:stretch>
            <a:fillRect/>
          </a:stretch>
        </p:blipFill>
        <p:spPr>
          <a:xfrm>
            <a:off x="6990922" y="4666222"/>
            <a:ext cx="2097025" cy="342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168" name="Shape 168"/>
        <p:cNvGrpSpPr/>
        <p:nvPr/>
      </p:nvGrpSpPr>
      <p:grpSpPr>
        <a:xfrm>
          <a:off x="0" y="0"/>
          <a:ext cx="0" cy="0"/>
          <a:chOff x="0" y="0"/>
          <a:chExt cx="0" cy="0"/>
        </a:xfrm>
      </p:grpSpPr>
      <p:sp>
        <p:nvSpPr>
          <p:cNvPr id="169" name="Google Shape;169;p25"/>
          <p:cNvSpPr txBox="1"/>
          <p:nvPr>
            <p:ph type="title"/>
          </p:nvPr>
        </p:nvSpPr>
        <p:spPr>
          <a:xfrm>
            <a:off x="311700" y="1752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sz="2600"/>
              <a:t>Arbetsvillkor på coronakrisens frontlinje</a:t>
            </a:r>
            <a:endParaRPr sz="2600"/>
          </a:p>
        </p:txBody>
      </p:sp>
      <p:sp>
        <p:nvSpPr>
          <p:cNvPr id="170" name="Google Shape;170;p25"/>
          <p:cNvSpPr txBox="1"/>
          <p:nvPr>
            <p:ph idx="1" type="body"/>
          </p:nvPr>
        </p:nvSpPr>
        <p:spPr>
          <a:xfrm>
            <a:off x="311700" y="1417800"/>
            <a:ext cx="8520600" cy="3150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sv"/>
              <a:t>Oskyddade: brist på personlig skyddsutrustning</a:t>
            </a:r>
            <a:endParaRPr/>
          </a:p>
          <a:p>
            <a:pPr indent="0" lvl="0" marL="0" rtl="0" algn="l">
              <a:spcBef>
                <a:spcPts val="1200"/>
              </a:spcBef>
              <a:spcAft>
                <a:spcPts val="0"/>
              </a:spcAft>
              <a:buNone/>
            </a:pPr>
            <a:r>
              <a:rPr lang="sv"/>
              <a:t>Nedprioriterade: brist på resurser och uppmärksamhet</a:t>
            </a:r>
            <a:endParaRPr/>
          </a:p>
          <a:p>
            <a:pPr indent="0" lvl="0" marL="0" rtl="0" algn="l">
              <a:spcBef>
                <a:spcPts val="1200"/>
              </a:spcBef>
              <a:spcAft>
                <a:spcPts val="0"/>
              </a:spcAft>
              <a:buNone/>
            </a:pPr>
            <a:r>
              <a:rPr lang="sv"/>
              <a:t>Utlämnade: tvingades jobba under outhärdlig press, mötte ett välfärdssystem som inte höll måttet</a:t>
            </a:r>
            <a:endParaRPr/>
          </a:p>
          <a:p>
            <a:pPr indent="0" lvl="0" marL="0" rtl="0" algn="l">
              <a:spcBef>
                <a:spcPts val="1200"/>
              </a:spcBef>
              <a:spcAft>
                <a:spcPts val="0"/>
              </a:spcAft>
              <a:buNone/>
            </a:pPr>
            <a:r>
              <a:rPr lang="sv"/>
              <a:t>Otrygga: bristande skydd vid sjukdom</a:t>
            </a:r>
            <a:endParaRPr/>
          </a:p>
          <a:p>
            <a:pPr indent="0" lvl="0" marL="0" rtl="0" algn="l">
              <a:spcBef>
                <a:spcPts val="1200"/>
              </a:spcBef>
              <a:spcAft>
                <a:spcPts val="0"/>
              </a:spcAft>
              <a:buNone/>
            </a:pPr>
            <a:r>
              <a:rPr b="1" lang="sv" sz="2000"/>
              <a:t>Obegränsade: massor av övertid </a:t>
            </a:r>
            <a:endParaRPr b="1" sz="2000"/>
          </a:p>
          <a:p>
            <a:pPr indent="0" lvl="0" marL="0" rtl="0" algn="l">
              <a:spcBef>
                <a:spcPts val="1200"/>
              </a:spcBef>
              <a:spcAft>
                <a:spcPts val="1200"/>
              </a:spcAft>
              <a:buNone/>
            </a:pPr>
            <a:r>
              <a:rPr lang="sv"/>
              <a:t>Utan tvekan: personalens arbetsvillkor var avgörande för skyddet av de äldre</a:t>
            </a:r>
            <a:endParaRPr/>
          </a:p>
        </p:txBody>
      </p:sp>
      <p:pic>
        <p:nvPicPr>
          <p:cNvPr id="171" name="Google Shape;171;p25"/>
          <p:cNvPicPr preferRelativeResize="0"/>
          <p:nvPr/>
        </p:nvPicPr>
        <p:blipFill>
          <a:blip r:embed="rId3">
            <a:alphaModFix/>
          </a:blip>
          <a:stretch>
            <a:fillRect/>
          </a:stretch>
        </p:blipFill>
        <p:spPr>
          <a:xfrm>
            <a:off x="6990922" y="4666222"/>
            <a:ext cx="2097025" cy="342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175" name="Shape 175"/>
        <p:cNvGrpSpPr/>
        <p:nvPr/>
      </p:nvGrpSpPr>
      <p:grpSpPr>
        <a:xfrm>
          <a:off x="0" y="0"/>
          <a:ext cx="0" cy="0"/>
          <a:chOff x="0" y="0"/>
          <a:chExt cx="0" cy="0"/>
        </a:xfrm>
      </p:grpSpPr>
      <p:pic>
        <p:nvPicPr>
          <p:cNvPr id="176" name="Google Shape;176;p26"/>
          <p:cNvPicPr preferRelativeResize="0"/>
          <p:nvPr/>
        </p:nvPicPr>
        <p:blipFill>
          <a:blip r:embed="rId3">
            <a:alphaModFix amt="38000"/>
          </a:blip>
          <a:stretch>
            <a:fillRect/>
          </a:stretch>
        </p:blipFill>
        <p:spPr>
          <a:xfrm>
            <a:off x="0" y="0"/>
            <a:ext cx="9144000" cy="5143500"/>
          </a:xfrm>
          <a:prstGeom prst="rect">
            <a:avLst/>
          </a:prstGeom>
          <a:noFill/>
          <a:ln>
            <a:noFill/>
          </a:ln>
        </p:spPr>
      </p:pic>
      <p:sp>
        <p:nvSpPr>
          <p:cNvPr id="177" name="Google Shape;177;p26"/>
          <p:cNvSpPr txBox="1"/>
          <p:nvPr>
            <p:ph type="title"/>
          </p:nvPr>
        </p:nvSpPr>
        <p:spPr>
          <a:xfrm>
            <a:off x="311700" y="1752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sz="2600"/>
              <a:t>Obegränsade: massor av övertid</a:t>
            </a:r>
            <a:endParaRPr sz="2600"/>
          </a:p>
        </p:txBody>
      </p:sp>
      <p:sp>
        <p:nvSpPr>
          <p:cNvPr id="178" name="Google Shape;178;p26"/>
          <p:cNvSpPr txBox="1"/>
          <p:nvPr>
            <p:ph idx="1" type="body"/>
          </p:nvPr>
        </p:nvSpPr>
        <p:spPr>
          <a:xfrm>
            <a:off x="3178250" y="1126300"/>
            <a:ext cx="3131100" cy="3150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sv" sz="1400">
                <a:highlight>
                  <a:srgbClr val="000000"/>
                </a:highlight>
              </a:rPr>
              <a:t>«När pandemin bröt ut var äldreomsorgen redan söndersparad. Kompetensutvecklingen hade prioriterats ner i åratal. Det fanns för få chefer, och de hade för lite tid. Det gjorde det svårt att följa riktlinjerna» (Ur en intervju i rapporten från Norge)</a:t>
            </a:r>
            <a:endParaRPr sz="1400"/>
          </a:p>
        </p:txBody>
      </p:sp>
      <p:pic>
        <p:nvPicPr>
          <p:cNvPr id="179" name="Google Shape;179;p26"/>
          <p:cNvPicPr preferRelativeResize="0"/>
          <p:nvPr/>
        </p:nvPicPr>
        <p:blipFill>
          <a:blip r:embed="rId4">
            <a:alphaModFix/>
          </a:blip>
          <a:stretch>
            <a:fillRect/>
          </a:stretch>
        </p:blipFill>
        <p:spPr>
          <a:xfrm>
            <a:off x="6990922" y="4666222"/>
            <a:ext cx="2097025" cy="342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183" name="Shape 183"/>
        <p:cNvGrpSpPr/>
        <p:nvPr/>
      </p:nvGrpSpPr>
      <p:grpSpPr>
        <a:xfrm>
          <a:off x="0" y="0"/>
          <a:ext cx="0" cy="0"/>
          <a:chOff x="0" y="0"/>
          <a:chExt cx="0" cy="0"/>
        </a:xfrm>
      </p:grpSpPr>
      <p:sp>
        <p:nvSpPr>
          <p:cNvPr id="184" name="Google Shape;184;p27"/>
          <p:cNvSpPr txBox="1"/>
          <p:nvPr>
            <p:ph type="title"/>
          </p:nvPr>
        </p:nvSpPr>
        <p:spPr>
          <a:xfrm>
            <a:off x="311700" y="1752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sz="2600"/>
              <a:t>Arbetsvillkor på coronakrisens frontlinje</a:t>
            </a:r>
            <a:endParaRPr sz="2600"/>
          </a:p>
        </p:txBody>
      </p:sp>
      <p:sp>
        <p:nvSpPr>
          <p:cNvPr id="185" name="Google Shape;185;p27"/>
          <p:cNvSpPr txBox="1"/>
          <p:nvPr>
            <p:ph idx="1" type="body"/>
          </p:nvPr>
        </p:nvSpPr>
        <p:spPr>
          <a:xfrm>
            <a:off x="311700" y="1417800"/>
            <a:ext cx="8520600" cy="31509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sv"/>
              <a:t>Oskyddade: brist på personlig skyddsutrustning</a:t>
            </a:r>
            <a:endParaRPr/>
          </a:p>
          <a:p>
            <a:pPr indent="0" lvl="0" marL="0" rtl="0" algn="l">
              <a:spcBef>
                <a:spcPts val="1200"/>
              </a:spcBef>
              <a:spcAft>
                <a:spcPts val="0"/>
              </a:spcAft>
              <a:buNone/>
            </a:pPr>
            <a:r>
              <a:rPr lang="sv"/>
              <a:t>Nedprioriterade: brist på resurser och uppmärksamhet</a:t>
            </a:r>
            <a:endParaRPr/>
          </a:p>
          <a:p>
            <a:pPr indent="0" lvl="0" marL="0" rtl="0" algn="l">
              <a:spcBef>
                <a:spcPts val="1200"/>
              </a:spcBef>
              <a:spcAft>
                <a:spcPts val="0"/>
              </a:spcAft>
              <a:buNone/>
            </a:pPr>
            <a:r>
              <a:rPr lang="sv"/>
              <a:t>Utlämnade: tvingades jobba under outhärdlig press, mötte ett välfärdssystem som inte höll måttet</a:t>
            </a:r>
            <a:endParaRPr/>
          </a:p>
          <a:p>
            <a:pPr indent="0" lvl="0" marL="0" rtl="0" algn="l">
              <a:spcBef>
                <a:spcPts val="1200"/>
              </a:spcBef>
              <a:spcAft>
                <a:spcPts val="0"/>
              </a:spcAft>
              <a:buNone/>
            </a:pPr>
            <a:r>
              <a:rPr lang="sv"/>
              <a:t>Otrygga: bristande skydd vid sjukdom</a:t>
            </a:r>
            <a:endParaRPr/>
          </a:p>
          <a:p>
            <a:pPr indent="0" lvl="0" marL="0" rtl="0" algn="l">
              <a:spcBef>
                <a:spcPts val="1200"/>
              </a:spcBef>
              <a:spcAft>
                <a:spcPts val="0"/>
              </a:spcAft>
              <a:buNone/>
            </a:pPr>
            <a:r>
              <a:rPr lang="sv"/>
              <a:t>Obegränsade: massor av övertid </a:t>
            </a:r>
            <a:endParaRPr/>
          </a:p>
          <a:p>
            <a:pPr indent="0" lvl="0" marL="0" rtl="0" algn="l">
              <a:spcBef>
                <a:spcPts val="1200"/>
              </a:spcBef>
              <a:spcAft>
                <a:spcPts val="1200"/>
              </a:spcAft>
              <a:buNone/>
            </a:pPr>
            <a:r>
              <a:rPr b="1" lang="sv" sz="2000"/>
              <a:t>Utan tvekan: personalens arbetsvillkor var avgörande för skyddet av de äldre</a:t>
            </a:r>
            <a:endParaRPr b="1" sz="2000"/>
          </a:p>
        </p:txBody>
      </p:sp>
      <p:pic>
        <p:nvPicPr>
          <p:cNvPr id="186" name="Google Shape;186;p27"/>
          <p:cNvPicPr preferRelativeResize="0"/>
          <p:nvPr/>
        </p:nvPicPr>
        <p:blipFill>
          <a:blip r:embed="rId3">
            <a:alphaModFix/>
          </a:blip>
          <a:stretch>
            <a:fillRect/>
          </a:stretch>
        </p:blipFill>
        <p:spPr>
          <a:xfrm>
            <a:off x="6990922" y="4666222"/>
            <a:ext cx="2097025" cy="342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190" name="Shape 190"/>
        <p:cNvGrpSpPr/>
        <p:nvPr/>
      </p:nvGrpSpPr>
      <p:grpSpPr>
        <a:xfrm>
          <a:off x="0" y="0"/>
          <a:ext cx="0" cy="0"/>
          <a:chOff x="0" y="0"/>
          <a:chExt cx="0" cy="0"/>
        </a:xfrm>
      </p:grpSpPr>
      <p:pic>
        <p:nvPicPr>
          <p:cNvPr id="191" name="Google Shape;191;p28"/>
          <p:cNvPicPr preferRelativeResize="0"/>
          <p:nvPr/>
        </p:nvPicPr>
        <p:blipFill>
          <a:blip r:embed="rId3">
            <a:alphaModFix amt="38000"/>
          </a:blip>
          <a:stretch>
            <a:fillRect/>
          </a:stretch>
        </p:blipFill>
        <p:spPr>
          <a:xfrm>
            <a:off x="0" y="0"/>
            <a:ext cx="9144000" cy="5143500"/>
          </a:xfrm>
          <a:prstGeom prst="rect">
            <a:avLst/>
          </a:prstGeom>
          <a:noFill/>
          <a:ln>
            <a:noFill/>
          </a:ln>
        </p:spPr>
      </p:pic>
      <p:sp>
        <p:nvSpPr>
          <p:cNvPr id="192" name="Google Shape;192;p28"/>
          <p:cNvSpPr txBox="1"/>
          <p:nvPr>
            <p:ph type="title"/>
          </p:nvPr>
        </p:nvSpPr>
        <p:spPr>
          <a:xfrm>
            <a:off x="311700" y="1752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sz="2600"/>
              <a:t>Utan tvekan: personalens arbetsvillkor var avgörande för skyddet av de äldre</a:t>
            </a:r>
            <a:endParaRPr sz="2600"/>
          </a:p>
        </p:txBody>
      </p:sp>
      <p:sp>
        <p:nvSpPr>
          <p:cNvPr id="193" name="Google Shape;193;p28"/>
          <p:cNvSpPr txBox="1"/>
          <p:nvPr/>
        </p:nvSpPr>
        <p:spPr>
          <a:xfrm>
            <a:off x="437025" y="1479175"/>
            <a:ext cx="762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 sz="1800">
                <a:solidFill>
                  <a:schemeClr val="dk1"/>
                </a:solidFill>
                <a:highlight>
                  <a:srgbClr val="000000"/>
                </a:highlight>
                <a:latin typeface="Lato"/>
                <a:ea typeface="Lato"/>
                <a:cs typeface="Lato"/>
                <a:sym typeface="Lato"/>
              </a:rPr>
              <a:t>Om personalen är tillsvidareanställd eller timanställd</a:t>
            </a:r>
            <a:endParaRPr sz="1800">
              <a:solidFill>
                <a:schemeClr val="dk1"/>
              </a:solidFill>
              <a:highlight>
                <a:srgbClr val="000000"/>
              </a:highlight>
              <a:latin typeface="Lato"/>
              <a:ea typeface="Lato"/>
              <a:cs typeface="Lato"/>
              <a:sym typeface="Lato"/>
            </a:endParaRPr>
          </a:p>
        </p:txBody>
      </p:sp>
      <p:sp>
        <p:nvSpPr>
          <p:cNvPr id="194" name="Google Shape;194;p28"/>
          <p:cNvSpPr txBox="1"/>
          <p:nvPr/>
        </p:nvSpPr>
        <p:spPr>
          <a:xfrm>
            <a:off x="437025" y="2084300"/>
            <a:ext cx="7586400" cy="78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rgbClr val="000000"/>
              </a:buClr>
              <a:buSzPts val="1800"/>
              <a:buFont typeface="Arial"/>
              <a:buNone/>
            </a:pPr>
            <a:r>
              <a:rPr lang="sv" sz="1800">
                <a:solidFill>
                  <a:schemeClr val="dk1"/>
                </a:solidFill>
                <a:highlight>
                  <a:srgbClr val="000000"/>
                </a:highlight>
                <a:latin typeface="Lato"/>
                <a:ea typeface="Lato"/>
                <a:cs typeface="Lato"/>
                <a:sym typeface="Lato"/>
              </a:rPr>
              <a:t>Personalens kompetensnivå</a:t>
            </a:r>
            <a:endParaRPr sz="1800">
              <a:solidFill>
                <a:schemeClr val="dk1"/>
              </a:solidFill>
              <a:highlight>
                <a:srgbClr val="000000"/>
              </a:highlight>
              <a:latin typeface="Lato"/>
              <a:ea typeface="Lato"/>
              <a:cs typeface="Lato"/>
              <a:sym typeface="Lato"/>
            </a:endParaRPr>
          </a:p>
          <a:p>
            <a:pPr indent="0" lvl="0" marL="0" rtl="0" algn="l">
              <a:lnSpc>
                <a:spcPct val="115000"/>
              </a:lnSpc>
              <a:spcBef>
                <a:spcPts val="0"/>
              </a:spcBef>
              <a:spcAft>
                <a:spcPts val="0"/>
              </a:spcAft>
              <a:buNone/>
            </a:pPr>
            <a:r>
              <a:t/>
            </a:r>
            <a:endParaRPr sz="1800">
              <a:solidFill>
                <a:schemeClr val="dk1"/>
              </a:solidFill>
              <a:highlight>
                <a:srgbClr val="000000"/>
              </a:highlight>
              <a:latin typeface="Lato"/>
              <a:ea typeface="Lato"/>
              <a:cs typeface="Lato"/>
              <a:sym typeface="Lato"/>
            </a:endParaRPr>
          </a:p>
        </p:txBody>
      </p:sp>
      <p:sp>
        <p:nvSpPr>
          <p:cNvPr id="195" name="Google Shape;195;p28"/>
          <p:cNvSpPr txBox="1"/>
          <p:nvPr/>
        </p:nvSpPr>
        <p:spPr>
          <a:xfrm>
            <a:off x="442575" y="2689425"/>
            <a:ext cx="75753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rgbClr val="000000"/>
              </a:buClr>
              <a:buSzPts val="1800"/>
              <a:buFont typeface="Arial"/>
              <a:buNone/>
            </a:pPr>
            <a:r>
              <a:rPr lang="sv" sz="1800">
                <a:solidFill>
                  <a:schemeClr val="dk1"/>
                </a:solidFill>
                <a:highlight>
                  <a:srgbClr val="000000"/>
                </a:highlight>
                <a:latin typeface="Lato"/>
                <a:ea typeface="Lato"/>
                <a:cs typeface="Lato"/>
                <a:sym typeface="Lato"/>
              </a:rPr>
              <a:t>Grad av bemanning</a:t>
            </a:r>
            <a:endParaRPr sz="1800">
              <a:solidFill>
                <a:schemeClr val="dk1"/>
              </a:solidFill>
              <a:highlight>
                <a:srgbClr val="000000"/>
              </a:highlight>
              <a:latin typeface="Lato"/>
              <a:ea typeface="Lato"/>
              <a:cs typeface="Lato"/>
              <a:sym typeface="Lato"/>
            </a:endParaRPr>
          </a:p>
        </p:txBody>
      </p:sp>
      <p:sp>
        <p:nvSpPr>
          <p:cNvPr id="196" name="Google Shape;196;p28"/>
          <p:cNvSpPr txBox="1"/>
          <p:nvPr/>
        </p:nvSpPr>
        <p:spPr>
          <a:xfrm>
            <a:off x="453825" y="3294550"/>
            <a:ext cx="75864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sv" sz="1800">
                <a:solidFill>
                  <a:schemeClr val="dk1"/>
                </a:solidFill>
                <a:highlight>
                  <a:srgbClr val="000000"/>
                </a:highlight>
                <a:latin typeface="Lato"/>
                <a:ea typeface="Lato"/>
                <a:cs typeface="Lato"/>
                <a:sym typeface="Lato"/>
              </a:rPr>
              <a:t>Tillgång till närvarande chefer</a:t>
            </a:r>
            <a:endParaRPr sz="1800">
              <a:solidFill>
                <a:schemeClr val="dk1"/>
              </a:solidFill>
              <a:highlight>
                <a:srgbClr val="000000"/>
              </a:highlight>
              <a:latin typeface="Lato"/>
              <a:ea typeface="Lato"/>
              <a:cs typeface="Lato"/>
              <a:sym typeface="Lato"/>
            </a:endParaRPr>
          </a:p>
        </p:txBody>
      </p:sp>
      <p:pic>
        <p:nvPicPr>
          <p:cNvPr id="197" name="Google Shape;197;p28"/>
          <p:cNvPicPr preferRelativeResize="0"/>
          <p:nvPr/>
        </p:nvPicPr>
        <p:blipFill>
          <a:blip r:embed="rId4">
            <a:alphaModFix/>
          </a:blip>
          <a:stretch>
            <a:fillRect/>
          </a:stretch>
        </p:blipFill>
        <p:spPr>
          <a:xfrm>
            <a:off x="6990922" y="4666222"/>
            <a:ext cx="2097025" cy="34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3"/>
                                        </p:tgtEl>
                                        <p:attrNameLst>
                                          <p:attrName>style.visibility</p:attrName>
                                        </p:attrNameLst>
                                      </p:cBhvr>
                                      <p:to>
                                        <p:strVal val="visible"/>
                                      </p:to>
                                    </p:set>
                                    <p:anim calcmode="lin" valueType="num">
                                      <p:cBhvr additive="base">
                                        <p:cTn dur="1000"/>
                                        <p:tgtEl>
                                          <p:spTgt spid="19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4"/>
                                        </p:tgtEl>
                                        <p:attrNameLst>
                                          <p:attrName>style.visibility</p:attrName>
                                        </p:attrNameLst>
                                      </p:cBhvr>
                                      <p:to>
                                        <p:strVal val="visible"/>
                                      </p:to>
                                    </p:set>
                                    <p:anim calcmode="lin" valueType="num">
                                      <p:cBhvr additive="base">
                                        <p:cTn dur="1000"/>
                                        <p:tgtEl>
                                          <p:spTgt spid="19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5"/>
                                        </p:tgtEl>
                                        <p:attrNameLst>
                                          <p:attrName>style.visibility</p:attrName>
                                        </p:attrNameLst>
                                      </p:cBhvr>
                                      <p:to>
                                        <p:strVal val="visible"/>
                                      </p:to>
                                    </p:set>
                                    <p:anim calcmode="lin" valueType="num">
                                      <p:cBhvr additive="base">
                                        <p:cTn dur="1000"/>
                                        <p:tgtEl>
                                          <p:spTgt spid="19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6"/>
                                        </p:tgtEl>
                                        <p:attrNameLst>
                                          <p:attrName>style.visibility</p:attrName>
                                        </p:attrNameLst>
                                      </p:cBhvr>
                                      <p:to>
                                        <p:strVal val="visible"/>
                                      </p:to>
                                    </p:set>
                                    <p:anim calcmode="lin" valueType="num">
                                      <p:cBhvr additive="base">
                                        <p:cTn dur="1000"/>
                                        <p:tgtEl>
                                          <p:spTgt spid="19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201" name="Shape 201"/>
        <p:cNvGrpSpPr/>
        <p:nvPr/>
      </p:nvGrpSpPr>
      <p:grpSpPr>
        <a:xfrm>
          <a:off x="0" y="0"/>
          <a:ext cx="0" cy="0"/>
          <a:chOff x="0" y="0"/>
          <a:chExt cx="0" cy="0"/>
        </a:xfrm>
      </p:grpSpPr>
      <p:sp>
        <p:nvSpPr>
          <p:cNvPr id="202" name="Google Shape;202;p29"/>
          <p:cNvSpPr txBox="1"/>
          <p:nvPr>
            <p:ph type="title"/>
          </p:nvPr>
        </p:nvSpPr>
        <p:spPr>
          <a:xfrm>
            <a:off x="311700" y="1752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sz="2600"/>
              <a:t>Fackförbundens krav </a:t>
            </a:r>
            <a:endParaRPr sz="2600"/>
          </a:p>
        </p:txBody>
      </p:sp>
      <p:sp>
        <p:nvSpPr>
          <p:cNvPr id="203" name="Google Shape;203;p29"/>
          <p:cNvSpPr txBox="1"/>
          <p:nvPr>
            <p:ph idx="1" type="body"/>
          </p:nvPr>
        </p:nvSpPr>
        <p:spPr>
          <a:xfrm>
            <a:off x="311700" y="1417800"/>
            <a:ext cx="8520600" cy="3150900"/>
          </a:xfrm>
          <a:prstGeom prst="rect">
            <a:avLst/>
          </a:prstGeom>
        </p:spPr>
        <p:txBody>
          <a:bodyPr anchorCtr="0" anchor="t" bIns="91425" lIns="91425" spcFirstLastPara="1" rIns="91425" wrap="square" tIns="91425">
            <a:normAutofit fontScale="92500" lnSpcReduction="10000"/>
          </a:bodyPr>
          <a:lstStyle/>
          <a:p>
            <a:pPr indent="-354885" lvl="0" marL="457200" rtl="0" algn="l">
              <a:spcBef>
                <a:spcPts val="0"/>
              </a:spcBef>
              <a:spcAft>
                <a:spcPts val="0"/>
              </a:spcAft>
              <a:buSzPct val="100000"/>
              <a:buAutoNum type="arabicPeriod"/>
            </a:pPr>
            <a:r>
              <a:rPr b="1" lang="sv" sz="2150"/>
              <a:t>Tillräcklig personlig skyddsutrustning</a:t>
            </a:r>
            <a:endParaRPr b="1" sz="2150"/>
          </a:p>
          <a:p>
            <a:pPr indent="-342900" lvl="0" marL="457200" rtl="0" algn="l">
              <a:spcBef>
                <a:spcPts val="0"/>
              </a:spcBef>
              <a:spcAft>
                <a:spcPts val="0"/>
              </a:spcAft>
              <a:buSzPct val="108108"/>
              <a:buAutoNum type="arabicPeriod"/>
            </a:pPr>
            <a:r>
              <a:rPr lang="sv"/>
              <a:t>Tillgång till testning</a:t>
            </a:r>
            <a:endParaRPr/>
          </a:p>
          <a:p>
            <a:pPr indent="-342900" lvl="0" marL="457200" rtl="0" algn="l">
              <a:spcBef>
                <a:spcPts val="0"/>
              </a:spcBef>
              <a:spcAft>
                <a:spcPts val="0"/>
              </a:spcAft>
              <a:buSzPct val="108108"/>
              <a:buAutoNum type="arabicPeriod"/>
            </a:pPr>
            <a:r>
              <a:rPr lang="sv"/>
              <a:t>Äldreomsorgsarbetare och deras skyddsombud ska vara med och utforma riktlinjer</a:t>
            </a:r>
            <a:endParaRPr/>
          </a:p>
          <a:p>
            <a:pPr indent="-342900" lvl="0" marL="457200" rtl="0" algn="l">
              <a:spcBef>
                <a:spcPts val="0"/>
              </a:spcBef>
              <a:spcAft>
                <a:spcPts val="0"/>
              </a:spcAft>
              <a:buSzPct val="108108"/>
              <a:buAutoNum type="arabicPeriod"/>
            </a:pPr>
            <a:r>
              <a:rPr lang="sv"/>
              <a:t>Arbetsmiljöinspektioner av alla arbetsplatser	</a:t>
            </a:r>
            <a:endParaRPr/>
          </a:p>
          <a:p>
            <a:pPr indent="-342900" lvl="0" marL="457200" rtl="0" algn="l">
              <a:spcBef>
                <a:spcPts val="0"/>
              </a:spcBef>
              <a:spcAft>
                <a:spcPts val="0"/>
              </a:spcAft>
              <a:buSzPct val="108108"/>
              <a:buAutoNum type="arabicPeriod"/>
            </a:pPr>
            <a:r>
              <a:rPr lang="sv"/>
              <a:t>Sjukersättning och sjuklön</a:t>
            </a:r>
            <a:endParaRPr/>
          </a:p>
          <a:p>
            <a:pPr indent="-342900" lvl="0" marL="457200" rtl="0" algn="l">
              <a:spcBef>
                <a:spcPts val="0"/>
              </a:spcBef>
              <a:spcAft>
                <a:spcPts val="0"/>
              </a:spcAft>
              <a:buSzPct val="108108"/>
              <a:buAutoNum type="arabicPeriod"/>
            </a:pPr>
            <a:r>
              <a:rPr lang="sv"/>
              <a:t>Erkänn covid-19 som en arbetsrelaterad sjukdom</a:t>
            </a:r>
            <a:endParaRPr/>
          </a:p>
          <a:p>
            <a:pPr indent="-342900" lvl="0" marL="457200" rtl="0" algn="l">
              <a:spcBef>
                <a:spcPts val="0"/>
              </a:spcBef>
              <a:spcAft>
                <a:spcPts val="0"/>
              </a:spcAft>
              <a:buSzPct val="108108"/>
              <a:buAutoNum type="arabicPeriod"/>
            </a:pPr>
            <a:r>
              <a:rPr lang="sv"/>
              <a:t>Skärpta bemanningskrav</a:t>
            </a:r>
            <a:endParaRPr/>
          </a:p>
          <a:p>
            <a:pPr indent="-342900" lvl="0" marL="457200" rtl="0" algn="l">
              <a:spcBef>
                <a:spcPts val="0"/>
              </a:spcBef>
              <a:spcAft>
                <a:spcPts val="0"/>
              </a:spcAft>
              <a:buSzPct val="108108"/>
              <a:buAutoNum type="arabicPeriod"/>
            </a:pPr>
            <a:r>
              <a:rPr lang="sv"/>
              <a:t>Ökad tryggheten för äldreomsorgsarbetare</a:t>
            </a:r>
            <a:endParaRPr/>
          </a:p>
          <a:p>
            <a:pPr indent="-342900" lvl="0" marL="457200" rtl="0" algn="l">
              <a:spcBef>
                <a:spcPts val="0"/>
              </a:spcBef>
              <a:spcAft>
                <a:spcPts val="0"/>
              </a:spcAft>
              <a:buSzPct val="108108"/>
              <a:buAutoNum type="arabicPeriod"/>
            </a:pPr>
            <a:r>
              <a:rPr lang="sv"/>
              <a:t>"In-sourcing” istället för ytterligare outsourcing</a:t>
            </a:r>
            <a:endParaRPr/>
          </a:p>
          <a:p>
            <a:pPr indent="-342900" lvl="0" marL="457200" rtl="0" algn="l">
              <a:spcBef>
                <a:spcPts val="0"/>
              </a:spcBef>
              <a:spcAft>
                <a:spcPts val="0"/>
              </a:spcAft>
              <a:buSzPct val="97297"/>
              <a:buAutoNum type="arabicPeriod"/>
            </a:pPr>
            <a:r>
              <a:rPr lang="sv"/>
              <a:t>Genomgripande reform av äldreomsorgen</a:t>
            </a:r>
            <a:endParaRPr b="1" sz="2000"/>
          </a:p>
        </p:txBody>
      </p:sp>
      <p:pic>
        <p:nvPicPr>
          <p:cNvPr id="204" name="Google Shape;204;p29"/>
          <p:cNvPicPr preferRelativeResize="0"/>
          <p:nvPr/>
        </p:nvPicPr>
        <p:blipFill>
          <a:blip r:embed="rId3">
            <a:alphaModFix/>
          </a:blip>
          <a:stretch>
            <a:fillRect/>
          </a:stretch>
        </p:blipFill>
        <p:spPr>
          <a:xfrm>
            <a:off x="6990922" y="4666222"/>
            <a:ext cx="2097025" cy="3428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208" name="Shape 208"/>
        <p:cNvGrpSpPr/>
        <p:nvPr/>
      </p:nvGrpSpPr>
      <p:grpSpPr>
        <a:xfrm>
          <a:off x="0" y="0"/>
          <a:ext cx="0" cy="0"/>
          <a:chOff x="0" y="0"/>
          <a:chExt cx="0" cy="0"/>
        </a:xfrm>
      </p:grpSpPr>
      <p:pic>
        <p:nvPicPr>
          <p:cNvPr id="209" name="Google Shape;209;p30"/>
          <p:cNvPicPr preferRelativeResize="0"/>
          <p:nvPr/>
        </p:nvPicPr>
        <p:blipFill>
          <a:blip r:embed="rId3">
            <a:alphaModFix amt="46000"/>
          </a:blip>
          <a:stretch>
            <a:fillRect/>
          </a:stretch>
        </p:blipFill>
        <p:spPr>
          <a:xfrm>
            <a:off x="0" y="0"/>
            <a:ext cx="9144000" cy="5143500"/>
          </a:xfrm>
          <a:prstGeom prst="rect">
            <a:avLst/>
          </a:prstGeom>
          <a:noFill/>
          <a:ln>
            <a:noFill/>
          </a:ln>
        </p:spPr>
      </p:pic>
      <p:sp>
        <p:nvSpPr>
          <p:cNvPr id="210" name="Google Shape;210;p30"/>
          <p:cNvSpPr txBox="1"/>
          <p:nvPr>
            <p:ph type="title"/>
          </p:nvPr>
        </p:nvSpPr>
        <p:spPr>
          <a:xfrm>
            <a:off x="311700" y="1752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sz="2600"/>
              <a:t>Tillräcklig personlig skyddsutrustning</a:t>
            </a:r>
            <a:endParaRPr sz="2600"/>
          </a:p>
        </p:txBody>
      </p:sp>
      <p:sp>
        <p:nvSpPr>
          <p:cNvPr id="211" name="Google Shape;211;p30"/>
          <p:cNvSpPr txBox="1"/>
          <p:nvPr>
            <p:ph idx="1" type="body"/>
          </p:nvPr>
        </p:nvSpPr>
        <p:spPr>
          <a:xfrm>
            <a:off x="2792725" y="1417800"/>
            <a:ext cx="6039600" cy="3150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rgbClr val="000000"/>
              </a:buClr>
              <a:buSzPts val="1946"/>
              <a:buFont typeface="Arial"/>
              <a:buNone/>
            </a:pPr>
            <a:r>
              <a:rPr lang="sv"/>
              <a:t>I Storbritannien var fackföreningar helt avgörande för att uppmärksamma bristen på personlig skyddsutrustning, inte minst genom enkäter bland sina medlemmar.</a:t>
            </a:r>
            <a:endParaRPr/>
          </a:p>
          <a:p>
            <a:pPr indent="0" lvl="0" marL="0" rtl="0" algn="l">
              <a:spcBef>
                <a:spcPts val="1200"/>
              </a:spcBef>
              <a:spcAft>
                <a:spcPts val="0"/>
              </a:spcAft>
              <a:buNone/>
            </a:pPr>
            <a:r>
              <a:rPr lang="sv"/>
              <a:t>I Sverige genomförde Kommunal upprepade enkätundersökningar bland 10 000 skyddsombud och arbetsplatsombud. </a:t>
            </a:r>
            <a:endParaRPr/>
          </a:p>
        </p:txBody>
      </p:sp>
      <p:pic>
        <p:nvPicPr>
          <p:cNvPr id="212" name="Google Shape;212;p30"/>
          <p:cNvPicPr preferRelativeResize="0"/>
          <p:nvPr/>
        </p:nvPicPr>
        <p:blipFill>
          <a:blip r:embed="rId4">
            <a:alphaModFix/>
          </a:blip>
          <a:stretch>
            <a:fillRect/>
          </a:stretch>
        </p:blipFill>
        <p:spPr>
          <a:xfrm>
            <a:off x="6990922" y="4666222"/>
            <a:ext cx="2097025" cy="342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216" name="Shape 216"/>
        <p:cNvGrpSpPr/>
        <p:nvPr/>
      </p:nvGrpSpPr>
      <p:grpSpPr>
        <a:xfrm>
          <a:off x="0" y="0"/>
          <a:ext cx="0" cy="0"/>
          <a:chOff x="0" y="0"/>
          <a:chExt cx="0" cy="0"/>
        </a:xfrm>
      </p:grpSpPr>
      <p:sp>
        <p:nvSpPr>
          <p:cNvPr id="217" name="Google Shape;217;p31"/>
          <p:cNvSpPr txBox="1"/>
          <p:nvPr>
            <p:ph type="title"/>
          </p:nvPr>
        </p:nvSpPr>
        <p:spPr>
          <a:xfrm>
            <a:off x="311700" y="1752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sz="2600"/>
              <a:t>Fackförbundens krav </a:t>
            </a:r>
            <a:endParaRPr sz="2600"/>
          </a:p>
        </p:txBody>
      </p:sp>
      <p:sp>
        <p:nvSpPr>
          <p:cNvPr id="218" name="Google Shape;218;p31"/>
          <p:cNvSpPr txBox="1"/>
          <p:nvPr>
            <p:ph idx="1" type="body"/>
          </p:nvPr>
        </p:nvSpPr>
        <p:spPr>
          <a:xfrm>
            <a:off x="311700" y="1417800"/>
            <a:ext cx="8520600" cy="3150900"/>
          </a:xfrm>
          <a:prstGeom prst="rect">
            <a:avLst/>
          </a:prstGeom>
        </p:spPr>
        <p:txBody>
          <a:bodyPr anchorCtr="0" anchor="t" bIns="91425" lIns="91425" spcFirstLastPara="1" rIns="91425" wrap="square" tIns="91425">
            <a:normAutofit fontScale="92500" lnSpcReduction="10000"/>
          </a:bodyPr>
          <a:lstStyle/>
          <a:p>
            <a:pPr indent="-355599" lvl="0" marL="457200" rtl="0" algn="l">
              <a:spcBef>
                <a:spcPts val="0"/>
              </a:spcBef>
              <a:spcAft>
                <a:spcPts val="0"/>
              </a:spcAft>
              <a:buSzPct val="120120"/>
              <a:buAutoNum type="arabicPeriod"/>
            </a:pPr>
            <a:r>
              <a:rPr lang="sv"/>
              <a:t>Tillräcklig personlig skyddsutrustning</a:t>
            </a:r>
            <a:endParaRPr/>
          </a:p>
          <a:p>
            <a:pPr indent="-354885" lvl="0" marL="457200" rtl="0" algn="l">
              <a:spcBef>
                <a:spcPts val="0"/>
              </a:spcBef>
              <a:spcAft>
                <a:spcPts val="0"/>
              </a:spcAft>
              <a:buSzPct val="100000"/>
              <a:buAutoNum type="arabicPeriod"/>
            </a:pPr>
            <a:r>
              <a:rPr b="1" lang="sv" sz="2150"/>
              <a:t>Tillgång till testning</a:t>
            </a:r>
            <a:endParaRPr b="1" sz="2150"/>
          </a:p>
          <a:p>
            <a:pPr indent="-342900" lvl="0" marL="457200" rtl="0" algn="l">
              <a:spcBef>
                <a:spcPts val="0"/>
              </a:spcBef>
              <a:spcAft>
                <a:spcPts val="0"/>
              </a:spcAft>
              <a:buSzPct val="108108"/>
              <a:buAutoNum type="arabicPeriod"/>
            </a:pPr>
            <a:r>
              <a:rPr lang="sv"/>
              <a:t>Äldreomsorgsarbetare och deras skyddsombud ska vara med och utforma riktlinjer</a:t>
            </a:r>
            <a:endParaRPr/>
          </a:p>
          <a:p>
            <a:pPr indent="-342900" lvl="0" marL="457200" rtl="0" algn="l">
              <a:spcBef>
                <a:spcPts val="0"/>
              </a:spcBef>
              <a:spcAft>
                <a:spcPts val="0"/>
              </a:spcAft>
              <a:buSzPct val="108108"/>
              <a:buAutoNum type="arabicPeriod"/>
            </a:pPr>
            <a:r>
              <a:rPr lang="sv"/>
              <a:t>Arbetsmiljöinspektioner av alla arbetsplatser	</a:t>
            </a:r>
            <a:endParaRPr/>
          </a:p>
          <a:p>
            <a:pPr indent="-342900" lvl="0" marL="457200" rtl="0" algn="l">
              <a:spcBef>
                <a:spcPts val="0"/>
              </a:spcBef>
              <a:spcAft>
                <a:spcPts val="0"/>
              </a:spcAft>
              <a:buSzPct val="108108"/>
              <a:buAutoNum type="arabicPeriod"/>
            </a:pPr>
            <a:r>
              <a:rPr lang="sv"/>
              <a:t>Sjukersättning och sjuklön</a:t>
            </a:r>
            <a:endParaRPr/>
          </a:p>
          <a:p>
            <a:pPr indent="-342900" lvl="0" marL="457200" rtl="0" algn="l">
              <a:spcBef>
                <a:spcPts val="0"/>
              </a:spcBef>
              <a:spcAft>
                <a:spcPts val="0"/>
              </a:spcAft>
              <a:buSzPct val="108108"/>
              <a:buAutoNum type="arabicPeriod"/>
            </a:pPr>
            <a:r>
              <a:rPr lang="sv"/>
              <a:t>Erkänn covid-19 som en arbetsrelaterad sjukdom</a:t>
            </a:r>
            <a:endParaRPr/>
          </a:p>
          <a:p>
            <a:pPr indent="-342900" lvl="0" marL="457200" rtl="0" algn="l">
              <a:spcBef>
                <a:spcPts val="0"/>
              </a:spcBef>
              <a:spcAft>
                <a:spcPts val="0"/>
              </a:spcAft>
              <a:buSzPct val="108108"/>
              <a:buAutoNum type="arabicPeriod"/>
            </a:pPr>
            <a:r>
              <a:rPr lang="sv"/>
              <a:t>Skärpta bemanningskrav</a:t>
            </a:r>
            <a:endParaRPr/>
          </a:p>
          <a:p>
            <a:pPr indent="-342900" lvl="0" marL="457200" rtl="0" algn="l">
              <a:spcBef>
                <a:spcPts val="0"/>
              </a:spcBef>
              <a:spcAft>
                <a:spcPts val="0"/>
              </a:spcAft>
              <a:buSzPct val="108108"/>
              <a:buAutoNum type="arabicPeriod"/>
            </a:pPr>
            <a:r>
              <a:rPr lang="sv"/>
              <a:t>Ökad tryggheten för äldreomsorgsarbetare</a:t>
            </a:r>
            <a:endParaRPr/>
          </a:p>
          <a:p>
            <a:pPr indent="-342900" lvl="0" marL="457200" rtl="0" algn="l">
              <a:spcBef>
                <a:spcPts val="0"/>
              </a:spcBef>
              <a:spcAft>
                <a:spcPts val="0"/>
              </a:spcAft>
              <a:buSzPct val="108108"/>
              <a:buAutoNum type="arabicPeriod"/>
            </a:pPr>
            <a:r>
              <a:rPr lang="sv"/>
              <a:t>"In-sourcing” istället för ytterligare outsourcing</a:t>
            </a:r>
            <a:endParaRPr/>
          </a:p>
          <a:p>
            <a:pPr indent="-342900" lvl="0" marL="457200" rtl="0" algn="l">
              <a:spcBef>
                <a:spcPts val="0"/>
              </a:spcBef>
              <a:spcAft>
                <a:spcPts val="0"/>
              </a:spcAft>
              <a:buSzPct val="97297"/>
              <a:buAutoNum type="arabicPeriod"/>
            </a:pPr>
            <a:r>
              <a:rPr lang="sv"/>
              <a:t>Genomgripande reform av äldreomsorgen</a:t>
            </a:r>
            <a:endParaRPr b="1" sz="2000"/>
          </a:p>
        </p:txBody>
      </p:sp>
      <p:pic>
        <p:nvPicPr>
          <p:cNvPr id="219" name="Google Shape;219;p31"/>
          <p:cNvPicPr preferRelativeResize="0"/>
          <p:nvPr/>
        </p:nvPicPr>
        <p:blipFill>
          <a:blip r:embed="rId3">
            <a:alphaModFix/>
          </a:blip>
          <a:stretch>
            <a:fillRect/>
          </a:stretch>
        </p:blipFill>
        <p:spPr>
          <a:xfrm>
            <a:off x="6990922" y="4666222"/>
            <a:ext cx="2097025" cy="342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75" name="Shape 75"/>
        <p:cNvGrpSpPr/>
        <p:nvPr/>
      </p:nvGrpSpPr>
      <p:grpSpPr>
        <a:xfrm>
          <a:off x="0" y="0"/>
          <a:ext cx="0" cy="0"/>
          <a:chOff x="0" y="0"/>
          <a:chExt cx="0" cy="0"/>
        </a:xfrm>
      </p:grpSpPr>
      <p:pic>
        <p:nvPicPr>
          <p:cNvPr id="76" name="Google Shape;76;p14"/>
          <p:cNvPicPr preferRelativeResize="0"/>
          <p:nvPr/>
        </p:nvPicPr>
        <p:blipFill>
          <a:blip r:embed="rId3">
            <a:alphaModFix amt="32000"/>
          </a:blip>
          <a:stretch>
            <a:fillRect/>
          </a:stretch>
        </p:blipFill>
        <p:spPr>
          <a:xfrm>
            <a:off x="0" y="-746250"/>
            <a:ext cx="9144000" cy="6096000"/>
          </a:xfrm>
          <a:prstGeom prst="rect">
            <a:avLst/>
          </a:prstGeom>
          <a:noFill/>
          <a:ln>
            <a:noFill/>
          </a:ln>
        </p:spPr>
      </p:pic>
      <p:sp>
        <p:nvSpPr>
          <p:cNvPr id="77" name="Google Shape;77;p14"/>
          <p:cNvSpPr txBox="1"/>
          <p:nvPr>
            <p:ph type="title"/>
          </p:nvPr>
        </p:nvSpPr>
        <p:spPr>
          <a:xfrm>
            <a:off x="311700" y="372725"/>
            <a:ext cx="8520600" cy="645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sv" sz="2600"/>
              <a:t>Rapportserie från nio länder</a:t>
            </a:r>
            <a:endParaRPr sz="2600"/>
          </a:p>
        </p:txBody>
      </p:sp>
      <p:sp>
        <p:nvSpPr>
          <p:cNvPr id="78" name="Google Shape;78;p14"/>
          <p:cNvSpPr txBox="1"/>
          <p:nvPr>
            <p:ph idx="1" type="body"/>
          </p:nvPr>
        </p:nvSpPr>
        <p:spPr>
          <a:xfrm>
            <a:off x="311700" y="1417800"/>
            <a:ext cx="4145400" cy="176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sz="1600"/>
              <a:t>Ett samarbete mellan Kommunal, Friedrich-Ebert-Stiftung och Arena Idé. Rapportförfattare är forskare och fackliga experter i </a:t>
            </a:r>
            <a:r>
              <a:rPr lang="sv" sz="1600">
                <a:highlight>
                  <a:srgbClr val="000000"/>
                </a:highlight>
              </a:rPr>
              <a:t>Danmark, England, Finland, Tyskland, Norge, Portugal, Skottland, Spanien och Sverige</a:t>
            </a:r>
            <a:endParaRPr>
              <a:highlight>
                <a:srgbClr val="000000"/>
              </a:highlight>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79" name="Google Shape;79;p14"/>
          <p:cNvSpPr txBox="1"/>
          <p:nvPr/>
        </p:nvSpPr>
        <p:spPr>
          <a:xfrm>
            <a:off x="352050" y="3400375"/>
            <a:ext cx="8269200" cy="43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rgbClr val="000000"/>
              </a:buClr>
              <a:buSzPts val="1600"/>
              <a:buFont typeface="Arial"/>
              <a:buNone/>
            </a:pPr>
            <a:r>
              <a:rPr lang="sv" sz="1600">
                <a:solidFill>
                  <a:schemeClr val="dk1"/>
                </a:solidFill>
                <a:latin typeface="Lato"/>
                <a:ea typeface="Lato"/>
                <a:cs typeface="Lato"/>
                <a:sym typeface="Lato"/>
              </a:rPr>
              <a:t>Hur var läget i äldreomsorgen när krisen började?</a:t>
            </a:r>
            <a:endParaRPr>
              <a:solidFill>
                <a:schemeClr val="dk1"/>
              </a:solidFill>
              <a:latin typeface="Lato"/>
              <a:ea typeface="Lato"/>
              <a:cs typeface="Lato"/>
              <a:sym typeface="Lato"/>
            </a:endParaRPr>
          </a:p>
        </p:txBody>
      </p:sp>
      <p:sp>
        <p:nvSpPr>
          <p:cNvPr id="80" name="Google Shape;80;p14"/>
          <p:cNvSpPr txBox="1"/>
          <p:nvPr/>
        </p:nvSpPr>
        <p:spPr>
          <a:xfrm>
            <a:off x="352025" y="3815025"/>
            <a:ext cx="8295000" cy="683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sv" sz="1600">
                <a:solidFill>
                  <a:schemeClr val="dk1"/>
                </a:solidFill>
                <a:latin typeface="Lato"/>
                <a:ea typeface="Lato"/>
                <a:cs typeface="Lato"/>
                <a:sym typeface="Lato"/>
              </a:rPr>
              <a:t>H</a:t>
            </a:r>
            <a:r>
              <a:rPr lang="sv" sz="1600">
                <a:solidFill>
                  <a:schemeClr val="dk1"/>
                </a:solidFill>
                <a:latin typeface="Lato"/>
                <a:ea typeface="Lato"/>
                <a:cs typeface="Lato"/>
                <a:sym typeface="Lato"/>
              </a:rPr>
              <a:t>ur påverkades äldreomsorgen och de anställda?</a:t>
            </a:r>
            <a:endParaRPr sz="1800">
              <a:solidFill>
                <a:schemeClr val="dk1"/>
              </a:solidFill>
              <a:latin typeface="Lato"/>
              <a:ea typeface="Lato"/>
              <a:cs typeface="Lato"/>
              <a:sym typeface="Lato"/>
            </a:endParaRPr>
          </a:p>
          <a:p>
            <a:pPr indent="0" lvl="0" marL="0" rtl="0" algn="l">
              <a:spcBef>
                <a:spcPts val="0"/>
              </a:spcBef>
              <a:spcAft>
                <a:spcPts val="0"/>
              </a:spcAft>
              <a:buNone/>
            </a:pPr>
            <a:r>
              <a:t/>
            </a:r>
            <a:endParaRPr>
              <a:solidFill>
                <a:schemeClr val="dk1"/>
              </a:solidFill>
              <a:latin typeface="Lato"/>
              <a:ea typeface="Lato"/>
              <a:cs typeface="Lato"/>
              <a:sym typeface="Lato"/>
            </a:endParaRPr>
          </a:p>
        </p:txBody>
      </p:sp>
      <p:sp>
        <p:nvSpPr>
          <p:cNvPr id="81" name="Google Shape;81;p14"/>
          <p:cNvSpPr txBox="1"/>
          <p:nvPr/>
        </p:nvSpPr>
        <p:spPr>
          <a:xfrm>
            <a:off x="352025" y="4250450"/>
            <a:ext cx="81747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sv" sz="1800">
                <a:solidFill>
                  <a:schemeClr val="dk1"/>
                </a:solidFill>
                <a:latin typeface="Lato"/>
                <a:ea typeface="Lato"/>
                <a:cs typeface="Lato"/>
                <a:sym typeface="Lato"/>
              </a:rPr>
              <a:t>V</a:t>
            </a:r>
            <a:r>
              <a:rPr lang="sv" sz="1600">
                <a:solidFill>
                  <a:schemeClr val="dk1"/>
                </a:solidFill>
                <a:latin typeface="Lato"/>
                <a:ea typeface="Lato"/>
                <a:cs typeface="Lato"/>
                <a:sym typeface="Lato"/>
              </a:rPr>
              <a:t>ilken roll spelade äldreomsorgsarbetarnas fackföreningar? </a:t>
            </a:r>
            <a:endParaRPr sz="1800">
              <a:solidFill>
                <a:schemeClr val="dk1"/>
              </a:solidFill>
              <a:latin typeface="Lato"/>
              <a:ea typeface="Lato"/>
              <a:cs typeface="Lato"/>
              <a:sym typeface="Lato"/>
            </a:endParaRPr>
          </a:p>
        </p:txBody>
      </p:sp>
      <p:pic>
        <p:nvPicPr>
          <p:cNvPr id="82" name="Google Shape;82;p14"/>
          <p:cNvPicPr preferRelativeResize="0"/>
          <p:nvPr/>
        </p:nvPicPr>
        <p:blipFill>
          <a:blip r:embed="rId4">
            <a:alphaModFix/>
          </a:blip>
          <a:stretch>
            <a:fillRect/>
          </a:stretch>
        </p:blipFill>
        <p:spPr>
          <a:xfrm>
            <a:off x="6990922" y="4666222"/>
            <a:ext cx="2097025" cy="34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1000"/>
                                        <p:tgtEl>
                                          <p:spTgt spid="7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80"/>
                                        </p:tgtEl>
                                        <p:attrNameLst>
                                          <p:attrName>style.visibility</p:attrName>
                                        </p:attrNameLst>
                                      </p:cBhvr>
                                      <p:to>
                                        <p:strVal val="visible"/>
                                      </p:to>
                                    </p:set>
                                    <p:anim calcmode="lin" valueType="num">
                                      <p:cBhvr additive="base">
                                        <p:cTn dur="1000"/>
                                        <p:tgtEl>
                                          <p:spTgt spid="8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81"/>
                                        </p:tgtEl>
                                        <p:attrNameLst>
                                          <p:attrName>style.visibility</p:attrName>
                                        </p:attrNameLst>
                                      </p:cBhvr>
                                      <p:to>
                                        <p:strVal val="visible"/>
                                      </p:to>
                                    </p:set>
                                    <p:anim calcmode="lin" valueType="num">
                                      <p:cBhvr additive="base">
                                        <p:cTn dur="1000"/>
                                        <p:tgtEl>
                                          <p:spTgt spid="8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223" name="Shape 223"/>
        <p:cNvGrpSpPr/>
        <p:nvPr/>
      </p:nvGrpSpPr>
      <p:grpSpPr>
        <a:xfrm>
          <a:off x="0" y="0"/>
          <a:ext cx="0" cy="0"/>
          <a:chOff x="0" y="0"/>
          <a:chExt cx="0" cy="0"/>
        </a:xfrm>
      </p:grpSpPr>
      <p:pic>
        <p:nvPicPr>
          <p:cNvPr id="224" name="Google Shape;224;p32"/>
          <p:cNvPicPr preferRelativeResize="0"/>
          <p:nvPr/>
        </p:nvPicPr>
        <p:blipFill>
          <a:blip r:embed="rId3">
            <a:alphaModFix amt="47000"/>
          </a:blip>
          <a:stretch>
            <a:fillRect/>
          </a:stretch>
        </p:blipFill>
        <p:spPr>
          <a:xfrm>
            <a:off x="-1" y="0"/>
            <a:ext cx="9144000" cy="5143500"/>
          </a:xfrm>
          <a:prstGeom prst="rect">
            <a:avLst/>
          </a:prstGeom>
          <a:noFill/>
          <a:ln>
            <a:noFill/>
          </a:ln>
        </p:spPr>
      </p:pic>
      <p:sp>
        <p:nvSpPr>
          <p:cNvPr id="225" name="Google Shape;225;p32"/>
          <p:cNvSpPr txBox="1"/>
          <p:nvPr>
            <p:ph type="title"/>
          </p:nvPr>
        </p:nvSpPr>
        <p:spPr>
          <a:xfrm>
            <a:off x="311700" y="1752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sz="2600"/>
              <a:t>Tillgång till testning</a:t>
            </a:r>
            <a:endParaRPr sz="2600"/>
          </a:p>
        </p:txBody>
      </p:sp>
      <p:sp>
        <p:nvSpPr>
          <p:cNvPr id="226" name="Google Shape;226;p32"/>
          <p:cNvSpPr txBox="1"/>
          <p:nvPr>
            <p:ph idx="1" type="body"/>
          </p:nvPr>
        </p:nvSpPr>
        <p:spPr>
          <a:xfrm>
            <a:off x="311700" y="1417800"/>
            <a:ext cx="8520600" cy="31509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None/>
            </a:pPr>
            <a:r>
              <a:rPr lang="sv"/>
              <a:t>I Skottland uppnådde UNISON tester för äldreomsorgspersonal efter att forskning visat att 8 procent av de anställda hade smittats.</a:t>
            </a:r>
            <a:endParaRPr/>
          </a:p>
          <a:p>
            <a:pPr indent="0" lvl="0" marL="0" rtl="0" algn="l">
              <a:spcBef>
                <a:spcPts val="1200"/>
              </a:spcBef>
              <a:spcAft>
                <a:spcPts val="0"/>
              </a:spcAft>
              <a:buNone/>
            </a:pPr>
            <a:r>
              <a:rPr lang="sv"/>
              <a:t>I Danmark lyckades fackföreningarna förhandla fram ett avtal om en teststrategi mellan arbetstagare, arbetsgivare och staten.</a:t>
            </a:r>
            <a:endParaRPr/>
          </a:p>
          <a:p>
            <a:pPr indent="0" lvl="0" marL="0" rtl="0" algn="l">
              <a:spcBef>
                <a:spcPts val="1200"/>
              </a:spcBef>
              <a:spcAft>
                <a:spcPts val="1200"/>
              </a:spcAft>
              <a:buNone/>
            </a:pPr>
            <a:r>
              <a:rPr lang="sv"/>
              <a:t>I England har fackföreningar avslöjat en allvarlig brist på testning, inte minst av personal inom hemtjänsten, och visat på att åratal av nedskärningar gör att det inte finns lokal kapacitet att genomföra testningen som man borde.</a:t>
            </a:r>
            <a:endParaRPr/>
          </a:p>
        </p:txBody>
      </p:sp>
      <p:pic>
        <p:nvPicPr>
          <p:cNvPr id="227" name="Google Shape;227;p32"/>
          <p:cNvPicPr preferRelativeResize="0"/>
          <p:nvPr/>
        </p:nvPicPr>
        <p:blipFill>
          <a:blip r:embed="rId4">
            <a:alphaModFix/>
          </a:blip>
          <a:stretch>
            <a:fillRect/>
          </a:stretch>
        </p:blipFill>
        <p:spPr>
          <a:xfrm>
            <a:off x="6990922" y="4666222"/>
            <a:ext cx="2097025" cy="3428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231" name="Shape 231"/>
        <p:cNvGrpSpPr/>
        <p:nvPr/>
      </p:nvGrpSpPr>
      <p:grpSpPr>
        <a:xfrm>
          <a:off x="0" y="0"/>
          <a:ext cx="0" cy="0"/>
          <a:chOff x="0" y="0"/>
          <a:chExt cx="0" cy="0"/>
        </a:xfrm>
      </p:grpSpPr>
      <p:sp>
        <p:nvSpPr>
          <p:cNvPr id="232" name="Google Shape;232;p33"/>
          <p:cNvSpPr txBox="1"/>
          <p:nvPr>
            <p:ph type="title"/>
          </p:nvPr>
        </p:nvSpPr>
        <p:spPr>
          <a:xfrm>
            <a:off x="311700" y="1752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sz="2600"/>
              <a:t>Fackförbundens krav </a:t>
            </a:r>
            <a:endParaRPr sz="2600"/>
          </a:p>
        </p:txBody>
      </p:sp>
      <p:sp>
        <p:nvSpPr>
          <p:cNvPr id="233" name="Google Shape;233;p33"/>
          <p:cNvSpPr txBox="1"/>
          <p:nvPr>
            <p:ph idx="1" type="body"/>
          </p:nvPr>
        </p:nvSpPr>
        <p:spPr>
          <a:xfrm>
            <a:off x="311700" y="1417800"/>
            <a:ext cx="8520600" cy="3150900"/>
          </a:xfrm>
          <a:prstGeom prst="rect">
            <a:avLst/>
          </a:prstGeom>
        </p:spPr>
        <p:txBody>
          <a:bodyPr anchorCtr="0" anchor="t" bIns="91425" lIns="91425" spcFirstLastPara="1" rIns="91425" wrap="square" tIns="91425">
            <a:normAutofit fontScale="92500" lnSpcReduction="20000"/>
          </a:bodyPr>
          <a:lstStyle/>
          <a:p>
            <a:pPr indent="-355599" lvl="0" marL="457200" rtl="0" algn="l">
              <a:spcBef>
                <a:spcPts val="0"/>
              </a:spcBef>
              <a:spcAft>
                <a:spcPts val="0"/>
              </a:spcAft>
              <a:buSzPct val="120120"/>
              <a:buAutoNum type="arabicPeriod"/>
            </a:pPr>
            <a:r>
              <a:rPr lang="sv"/>
              <a:t>Tillräcklig personlig skyddsutrustning</a:t>
            </a:r>
            <a:endParaRPr/>
          </a:p>
          <a:p>
            <a:pPr indent="-342900" lvl="0" marL="457200" rtl="0" algn="l">
              <a:spcBef>
                <a:spcPts val="0"/>
              </a:spcBef>
              <a:spcAft>
                <a:spcPts val="0"/>
              </a:spcAft>
              <a:buSzPct val="108108"/>
              <a:buAutoNum type="arabicPeriod"/>
            </a:pPr>
            <a:r>
              <a:rPr lang="sv"/>
              <a:t>Tillgång till testning</a:t>
            </a:r>
            <a:endParaRPr/>
          </a:p>
          <a:p>
            <a:pPr indent="-354885" lvl="0" marL="457200" rtl="0" algn="l">
              <a:spcBef>
                <a:spcPts val="0"/>
              </a:spcBef>
              <a:spcAft>
                <a:spcPts val="0"/>
              </a:spcAft>
              <a:buSzPct val="100000"/>
              <a:buAutoNum type="arabicPeriod"/>
            </a:pPr>
            <a:r>
              <a:rPr b="1" lang="sv" sz="2150"/>
              <a:t>Äldreomsorgsarbetare och deras skyddsombud ska vara med och utforma riktlinjer</a:t>
            </a:r>
            <a:endParaRPr b="1" sz="2150"/>
          </a:p>
          <a:p>
            <a:pPr indent="-342900" lvl="0" marL="457200" rtl="0" algn="l">
              <a:spcBef>
                <a:spcPts val="0"/>
              </a:spcBef>
              <a:spcAft>
                <a:spcPts val="0"/>
              </a:spcAft>
              <a:buSzPct val="108108"/>
              <a:buAutoNum type="arabicPeriod"/>
            </a:pPr>
            <a:r>
              <a:rPr lang="sv"/>
              <a:t>Arbetsmiljöinspektioner av alla arbetsplatser	</a:t>
            </a:r>
            <a:endParaRPr/>
          </a:p>
          <a:p>
            <a:pPr indent="-342900" lvl="0" marL="457200" rtl="0" algn="l">
              <a:spcBef>
                <a:spcPts val="0"/>
              </a:spcBef>
              <a:spcAft>
                <a:spcPts val="0"/>
              </a:spcAft>
              <a:buSzPct val="108108"/>
              <a:buAutoNum type="arabicPeriod"/>
            </a:pPr>
            <a:r>
              <a:rPr lang="sv"/>
              <a:t>Sjukersättning och sjuklön</a:t>
            </a:r>
            <a:endParaRPr/>
          </a:p>
          <a:p>
            <a:pPr indent="-342900" lvl="0" marL="457200" rtl="0" algn="l">
              <a:spcBef>
                <a:spcPts val="0"/>
              </a:spcBef>
              <a:spcAft>
                <a:spcPts val="0"/>
              </a:spcAft>
              <a:buSzPct val="108108"/>
              <a:buAutoNum type="arabicPeriod"/>
            </a:pPr>
            <a:r>
              <a:rPr lang="sv"/>
              <a:t>Erkänn covid-19 som en arbetsrelaterad sjukdom</a:t>
            </a:r>
            <a:endParaRPr/>
          </a:p>
          <a:p>
            <a:pPr indent="-342900" lvl="0" marL="457200" rtl="0" algn="l">
              <a:spcBef>
                <a:spcPts val="0"/>
              </a:spcBef>
              <a:spcAft>
                <a:spcPts val="0"/>
              </a:spcAft>
              <a:buSzPct val="108108"/>
              <a:buAutoNum type="arabicPeriod"/>
            </a:pPr>
            <a:r>
              <a:rPr lang="sv"/>
              <a:t>Skärpta bemanningskrav</a:t>
            </a:r>
            <a:endParaRPr/>
          </a:p>
          <a:p>
            <a:pPr indent="-342900" lvl="0" marL="457200" rtl="0" algn="l">
              <a:spcBef>
                <a:spcPts val="0"/>
              </a:spcBef>
              <a:spcAft>
                <a:spcPts val="0"/>
              </a:spcAft>
              <a:buSzPct val="108108"/>
              <a:buAutoNum type="arabicPeriod"/>
            </a:pPr>
            <a:r>
              <a:rPr lang="sv"/>
              <a:t>Ökad tryggheten för äldreomsorgsarbetare</a:t>
            </a:r>
            <a:endParaRPr/>
          </a:p>
          <a:p>
            <a:pPr indent="-342900" lvl="0" marL="457200" rtl="0" algn="l">
              <a:spcBef>
                <a:spcPts val="0"/>
              </a:spcBef>
              <a:spcAft>
                <a:spcPts val="0"/>
              </a:spcAft>
              <a:buSzPct val="108108"/>
              <a:buAutoNum type="arabicPeriod"/>
            </a:pPr>
            <a:r>
              <a:rPr lang="sv"/>
              <a:t>"In-sourcing” istället för ytterligare outsourcing</a:t>
            </a:r>
            <a:endParaRPr/>
          </a:p>
          <a:p>
            <a:pPr indent="-342900" lvl="0" marL="457200" rtl="0" algn="l">
              <a:spcBef>
                <a:spcPts val="0"/>
              </a:spcBef>
              <a:spcAft>
                <a:spcPts val="0"/>
              </a:spcAft>
              <a:buSzPct val="97297"/>
              <a:buAutoNum type="arabicPeriod"/>
            </a:pPr>
            <a:r>
              <a:rPr lang="sv"/>
              <a:t>Genomgripande reform av äldreomsorgen</a:t>
            </a:r>
            <a:endParaRPr b="1" sz="2000"/>
          </a:p>
        </p:txBody>
      </p:sp>
      <p:pic>
        <p:nvPicPr>
          <p:cNvPr id="234" name="Google Shape;234;p33"/>
          <p:cNvPicPr preferRelativeResize="0"/>
          <p:nvPr/>
        </p:nvPicPr>
        <p:blipFill>
          <a:blip r:embed="rId3">
            <a:alphaModFix/>
          </a:blip>
          <a:stretch>
            <a:fillRect/>
          </a:stretch>
        </p:blipFill>
        <p:spPr>
          <a:xfrm>
            <a:off x="6990922" y="4666222"/>
            <a:ext cx="2097025" cy="3428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238" name="Shape 238"/>
        <p:cNvGrpSpPr/>
        <p:nvPr/>
      </p:nvGrpSpPr>
      <p:grpSpPr>
        <a:xfrm>
          <a:off x="0" y="0"/>
          <a:ext cx="0" cy="0"/>
          <a:chOff x="0" y="0"/>
          <a:chExt cx="0" cy="0"/>
        </a:xfrm>
      </p:grpSpPr>
      <p:pic>
        <p:nvPicPr>
          <p:cNvPr id="239" name="Google Shape;239;p34"/>
          <p:cNvPicPr preferRelativeResize="0"/>
          <p:nvPr/>
        </p:nvPicPr>
        <p:blipFill>
          <a:blip r:embed="rId3">
            <a:alphaModFix amt="40000"/>
          </a:blip>
          <a:stretch>
            <a:fillRect/>
          </a:stretch>
        </p:blipFill>
        <p:spPr>
          <a:xfrm>
            <a:off x="0" y="0"/>
            <a:ext cx="9144000" cy="5143500"/>
          </a:xfrm>
          <a:prstGeom prst="rect">
            <a:avLst/>
          </a:prstGeom>
          <a:noFill/>
          <a:ln>
            <a:noFill/>
          </a:ln>
        </p:spPr>
      </p:pic>
      <p:sp>
        <p:nvSpPr>
          <p:cNvPr id="240" name="Google Shape;240;p34"/>
          <p:cNvSpPr txBox="1"/>
          <p:nvPr>
            <p:ph type="title"/>
          </p:nvPr>
        </p:nvSpPr>
        <p:spPr>
          <a:xfrm>
            <a:off x="311700" y="1752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sz="2600"/>
              <a:t>Äldreomsorgsarbetare och deras skyddsombud ska vara med och utforma riktlinjer</a:t>
            </a:r>
            <a:endParaRPr sz="2600"/>
          </a:p>
        </p:txBody>
      </p:sp>
      <p:sp>
        <p:nvSpPr>
          <p:cNvPr id="241" name="Google Shape;241;p34"/>
          <p:cNvSpPr txBox="1"/>
          <p:nvPr>
            <p:ph idx="1" type="body"/>
          </p:nvPr>
        </p:nvSpPr>
        <p:spPr>
          <a:xfrm>
            <a:off x="311700" y="1417800"/>
            <a:ext cx="8520600" cy="3150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sv"/>
              <a:t>I Danmark var det en stor utmaning för de anställda att riktlinjerna hela tiden förändrades. Fram till oktober ändrades riktlinjerna 21 gånger. </a:t>
            </a:r>
            <a:r>
              <a:rPr lang="sv">
                <a:highlight>
                  <a:srgbClr val="000000"/>
                </a:highlight>
              </a:rPr>
              <a:t>Det var en stor facklig framgång att det kom skarpare och tydligare riktlinjer om när och hur personlig skyddsutrustning skulle bäras. </a:t>
            </a:r>
            <a:endParaRPr>
              <a:highlight>
                <a:srgbClr val="000000"/>
              </a:highlight>
            </a:endParaRPr>
          </a:p>
        </p:txBody>
      </p:sp>
      <p:pic>
        <p:nvPicPr>
          <p:cNvPr id="242" name="Google Shape;242;p34"/>
          <p:cNvPicPr preferRelativeResize="0"/>
          <p:nvPr/>
        </p:nvPicPr>
        <p:blipFill>
          <a:blip r:embed="rId4">
            <a:alphaModFix/>
          </a:blip>
          <a:stretch>
            <a:fillRect/>
          </a:stretch>
        </p:blipFill>
        <p:spPr>
          <a:xfrm>
            <a:off x="6990922" y="4666222"/>
            <a:ext cx="2097025" cy="3428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246" name="Shape 246"/>
        <p:cNvGrpSpPr/>
        <p:nvPr/>
      </p:nvGrpSpPr>
      <p:grpSpPr>
        <a:xfrm>
          <a:off x="0" y="0"/>
          <a:ext cx="0" cy="0"/>
          <a:chOff x="0" y="0"/>
          <a:chExt cx="0" cy="0"/>
        </a:xfrm>
      </p:grpSpPr>
      <p:sp>
        <p:nvSpPr>
          <p:cNvPr id="247" name="Google Shape;247;p35"/>
          <p:cNvSpPr txBox="1"/>
          <p:nvPr>
            <p:ph type="title"/>
          </p:nvPr>
        </p:nvSpPr>
        <p:spPr>
          <a:xfrm>
            <a:off x="311700" y="1752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sz="2600"/>
              <a:t>Fackförbundens krav </a:t>
            </a:r>
            <a:endParaRPr sz="2600"/>
          </a:p>
        </p:txBody>
      </p:sp>
      <p:sp>
        <p:nvSpPr>
          <p:cNvPr id="248" name="Google Shape;248;p35"/>
          <p:cNvSpPr txBox="1"/>
          <p:nvPr>
            <p:ph idx="1" type="body"/>
          </p:nvPr>
        </p:nvSpPr>
        <p:spPr>
          <a:xfrm>
            <a:off x="311700" y="1417800"/>
            <a:ext cx="8520600" cy="3150900"/>
          </a:xfrm>
          <a:prstGeom prst="rect">
            <a:avLst/>
          </a:prstGeom>
        </p:spPr>
        <p:txBody>
          <a:bodyPr anchorCtr="0" anchor="t" bIns="91425" lIns="91425" spcFirstLastPara="1" rIns="91425" wrap="square" tIns="91425">
            <a:normAutofit fontScale="92500" lnSpcReduction="10000"/>
          </a:bodyPr>
          <a:lstStyle/>
          <a:p>
            <a:pPr indent="-355599" lvl="0" marL="457200" rtl="0" algn="l">
              <a:spcBef>
                <a:spcPts val="0"/>
              </a:spcBef>
              <a:spcAft>
                <a:spcPts val="0"/>
              </a:spcAft>
              <a:buSzPct val="120120"/>
              <a:buAutoNum type="arabicPeriod"/>
            </a:pPr>
            <a:r>
              <a:rPr lang="sv"/>
              <a:t>Tillräcklig personlig skyddsutrustning</a:t>
            </a:r>
            <a:endParaRPr/>
          </a:p>
          <a:p>
            <a:pPr indent="-342900" lvl="0" marL="457200" rtl="0" algn="l">
              <a:spcBef>
                <a:spcPts val="0"/>
              </a:spcBef>
              <a:spcAft>
                <a:spcPts val="0"/>
              </a:spcAft>
              <a:buSzPct val="108108"/>
              <a:buAutoNum type="arabicPeriod"/>
            </a:pPr>
            <a:r>
              <a:rPr lang="sv"/>
              <a:t>Tillgång till testning</a:t>
            </a:r>
            <a:endParaRPr/>
          </a:p>
          <a:p>
            <a:pPr indent="-342900" lvl="0" marL="457200" rtl="0" algn="l">
              <a:spcBef>
                <a:spcPts val="0"/>
              </a:spcBef>
              <a:spcAft>
                <a:spcPts val="0"/>
              </a:spcAft>
              <a:buSzPct val="108108"/>
              <a:buAutoNum type="arabicPeriod"/>
            </a:pPr>
            <a:r>
              <a:rPr lang="sv"/>
              <a:t>Äldreomsorgsarbetare och deras skyddsombud ska vara med och utforma riktlinjer</a:t>
            </a:r>
            <a:endParaRPr/>
          </a:p>
          <a:p>
            <a:pPr indent="-354885" lvl="0" marL="457200" rtl="0" algn="l">
              <a:spcBef>
                <a:spcPts val="0"/>
              </a:spcBef>
              <a:spcAft>
                <a:spcPts val="0"/>
              </a:spcAft>
              <a:buSzPct val="100000"/>
              <a:buAutoNum type="arabicPeriod"/>
            </a:pPr>
            <a:r>
              <a:rPr b="1" lang="sv" sz="2150"/>
              <a:t>Arbetsmiljöinspektioner av alla arbetsplatser	</a:t>
            </a:r>
            <a:endParaRPr b="1" sz="2150"/>
          </a:p>
          <a:p>
            <a:pPr indent="-342900" lvl="0" marL="457200" rtl="0" algn="l">
              <a:spcBef>
                <a:spcPts val="0"/>
              </a:spcBef>
              <a:spcAft>
                <a:spcPts val="0"/>
              </a:spcAft>
              <a:buSzPct val="108108"/>
              <a:buAutoNum type="arabicPeriod"/>
            </a:pPr>
            <a:r>
              <a:rPr lang="sv"/>
              <a:t>Sjukersättning och sjuklön</a:t>
            </a:r>
            <a:endParaRPr/>
          </a:p>
          <a:p>
            <a:pPr indent="-342900" lvl="0" marL="457200" rtl="0" algn="l">
              <a:spcBef>
                <a:spcPts val="0"/>
              </a:spcBef>
              <a:spcAft>
                <a:spcPts val="0"/>
              </a:spcAft>
              <a:buSzPct val="108108"/>
              <a:buAutoNum type="arabicPeriod"/>
            </a:pPr>
            <a:r>
              <a:rPr lang="sv"/>
              <a:t>Erkänn covid-19 som en arbetsrelaterad sjukdom</a:t>
            </a:r>
            <a:endParaRPr/>
          </a:p>
          <a:p>
            <a:pPr indent="-342900" lvl="0" marL="457200" rtl="0" algn="l">
              <a:spcBef>
                <a:spcPts val="0"/>
              </a:spcBef>
              <a:spcAft>
                <a:spcPts val="0"/>
              </a:spcAft>
              <a:buSzPct val="108108"/>
              <a:buAutoNum type="arabicPeriod"/>
            </a:pPr>
            <a:r>
              <a:rPr lang="sv"/>
              <a:t>Skärpta bemanningskrav</a:t>
            </a:r>
            <a:endParaRPr/>
          </a:p>
          <a:p>
            <a:pPr indent="-342900" lvl="0" marL="457200" rtl="0" algn="l">
              <a:spcBef>
                <a:spcPts val="0"/>
              </a:spcBef>
              <a:spcAft>
                <a:spcPts val="0"/>
              </a:spcAft>
              <a:buSzPct val="108108"/>
              <a:buAutoNum type="arabicPeriod"/>
            </a:pPr>
            <a:r>
              <a:rPr lang="sv"/>
              <a:t>Ökad tryggheten för äldreomsorgsarbetare</a:t>
            </a:r>
            <a:endParaRPr/>
          </a:p>
          <a:p>
            <a:pPr indent="-342900" lvl="0" marL="457200" rtl="0" algn="l">
              <a:spcBef>
                <a:spcPts val="0"/>
              </a:spcBef>
              <a:spcAft>
                <a:spcPts val="0"/>
              </a:spcAft>
              <a:buSzPct val="108108"/>
              <a:buAutoNum type="arabicPeriod"/>
            </a:pPr>
            <a:r>
              <a:rPr lang="sv"/>
              <a:t>"In-sourcing” istället för ytterligare outsourcing</a:t>
            </a:r>
            <a:endParaRPr/>
          </a:p>
          <a:p>
            <a:pPr indent="-342900" lvl="0" marL="457200" rtl="0" algn="l">
              <a:spcBef>
                <a:spcPts val="0"/>
              </a:spcBef>
              <a:spcAft>
                <a:spcPts val="0"/>
              </a:spcAft>
              <a:buSzPct val="97297"/>
              <a:buAutoNum type="arabicPeriod"/>
            </a:pPr>
            <a:r>
              <a:rPr lang="sv"/>
              <a:t>Genomgripande reform av äldreomsorgen</a:t>
            </a:r>
            <a:endParaRPr b="1" sz="2000"/>
          </a:p>
        </p:txBody>
      </p:sp>
      <p:pic>
        <p:nvPicPr>
          <p:cNvPr id="249" name="Google Shape;249;p35"/>
          <p:cNvPicPr preferRelativeResize="0"/>
          <p:nvPr/>
        </p:nvPicPr>
        <p:blipFill>
          <a:blip r:embed="rId3">
            <a:alphaModFix/>
          </a:blip>
          <a:stretch>
            <a:fillRect/>
          </a:stretch>
        </p:blipFill>
        <p:spPr>
          <a:xfrm>
            <a:off x="6990922" y="4666222"/>
            <a:ext cx="2097025" cy="3428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253" name="Shape 253"/>
        <p:cNvGrpSpPr/>
        <p:nvPr/>
      </p:nvGrpSpPr>
      <p:grpSpPr>
        <a:xfrm>
          <a:off x="0" y="0"/>
          <a:ext cx="0" cy="0"/>
          <a:chOff x="0" y="0"/>
          <a:chExt cx="0" cy="0"/>
        </a:xfrm>
      </p:grpSpPr>
      <p:pic>
        <p:nvPicPr>
          <p:cNvPr id="254" name="Google Shape;254;p36"/>
          <p:cNvPicPr preferRelativeResize="0"/>
          <p:nvPr/>
        </p:nvPicPr>
        <p:blipFill>
          <a:blip r:embed="rId3">
            <a:alphaModFix amt="44000"/>
          </a:blip>
          <a:stretch>
            <a:fillRect/>
          </a:stretch>
        </p:blipFill>
        <p:spPr>
          <a:xfrm>
            <a:off x="0" y="0"/>
            <a:ext cx="9144000" cy="5143500"/>
          </a:xfrm>
          <a:prstGeom prst="rect">
            <a:avLst/>
          </a:prstGeom>
          <a:noFill/>
          <a:ln>
            <a:noFill/>
          </a:ln>
        </p:spPr>
      </p:pic>
      <p:sp>
        <p:nvSpPr>
          <p:cNvPr id="255" name="Google Shape;255;p36"/>
          <p:cNvSpPr txBox="1"/>
          <p:nvPr>
            <p:ph type="title"/>
          </p:nvPr>
        </p:nvSpPr>
        <p:spPr>
          <a:xfrm>
            <a:off x="311700" y="1752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sz="2600"/>
              <a:t>Arbetsmiljöinspektioner av alla arbetsplatser</a:t>
            </a:r>
            <a:endParaRPr sz="2600"/>
          </a:p>
        </p:txBody>
      </p:sp>
      <p:sp>
        <p:nvSpPr>
          <p:cNvPr id="256" name="Google Shape;256;p36"/>
          <p:cNvSpPr txBox="1"/>
          <p:nvPr>
            <p:ph idx="1" type="body"/>
          </p:nvPr>
        </p:nvSpPr>
        <p:spPr>
          <a:xfrm>
            <a:off x="311700" y="1417800"/>
            <a:ext cx="5330100" cy="31509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sv"/>
              <a:t>I Danmark tvingade fackförbundet FOA fram en återgång till fysiska arbetsmiljöinspektioner i augusti 2020, efter att danska arbetsmiljöverket bara gjort bara digitala inspektioner sedan mars.</a:t>
            </a:r>
            <a:endParaRPr/>
          </a:p>
          <a:p>
            <a:pPr indent="0" lvl="0" marL="0" rtl="0" algn="l">
              <a:spcBef>
                <a:spcPts val="1200"/>
              </a:spcBef>
              <a:spcAft>
                <a:spcPts val="1200"/>
              </a:spcAft>
              <a:buNone/>
            </a:pPr>
            <a:r>
              <a:rPr lang="sv"/>
              <a:t>I Storbritannien har fackföreningar vunnit viktiga segrar i frågor som sträcker sig från boende till omsorgspersonal som inte kan resa hem under lockdown, tillgång till testning och rimlig sjuklön. </a:t>
            </a:r>
            <a:r>
              <a:rPr lang="sv">
                <a:highlight>
                  <a:srgbClr val="000000"/>
                </a:highlight>
              </a:rPr>
              <a:t>Samtidigt har de genomfört kampanjer riktade mot allmänheten för att höja äldreomsorgspersonalens status och arbetets värde.</a:t>
            </a:r>
            <a:endParaRPr>
              <a:highlight>
                <a:srgbClr val="000000"/>
              </a:highlight>
            </a:endParaRPr>
          </a:p>
        </p:txBody>
      </p:sp>
      <p:pic>
        <p:nvPicPr>
          <p:cNvPr id="257" name="Google Shape;257;p36"/>
          <p:cNvPicPr preferRelativeResize="0"/>
          <p:nvPr/>
        </p:nvPicPr>
        <p:blipFill>
          <a:blip r:embed="rId4">
            <a:alphaModFix/>
          </a:blip>
          <a:stretch>
            <a:fillRect/>
          </a:stretch>
        </p:blipFill>
        <p:spPr>
          <a:xfrm>
            <a:off x="6990922" y="4666222"/>
            <a:ext cx="2097025" cy="3428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261" name="Shape 261"/>
        <p:cNvGrpSpPr/>
        <p:nvPr/>
      </p:nvGrpSpPr>
      <p:grpSpPr>
        <a:xfrm>
          <a:off x="0" y="0"/>
          <a:ext cx="0" cy="0"/>
          <a:chOff x="0" y="0"/>
          <a:chExt cx="0" cy="0"/>
        </a:xfrm>
      </p:grpSpPr>
      <p:sp>
        <p:nvSpPr>
          <p:cNvPr id="262" name="Google Shape;262;p37"/>
          <p:cNvSpPr txBox="1"/>
          <p:nvPr>
            <p:ph type="title"/>
          </p:nvPr>
        </p:nvSpPr>
        <p:spPr>
          <a:xfrm>
            <a:off x="311700" y="1752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sz="2600"/>
              <a:t>Fackförbundens krav </a:t>
            </a:r>
            <a:endParaRPr sz="2600"/>
          </a:p>
        </p:txBody>
      </p:sp>
      <p:sp>
        <p:nvSpPr>
          <p:cNvPr id="263" name="Google Shape;263;p37"/>
          <p:cNvSpPr txBox="1"/>
          <p:nvPr>
            <p:ph idx="1" type="body"/>
          </p:nvPr>
        </p:nvSpPr>
        <p:spPr>
          <a:xfrm>
            <a:off x="311700" y="1417800"/>
            <a:ext cx="8520600" cy="3150900"/>
          </a:xfrm>
          <a:prstGeom prst="rect">
            <a:avLst/>
          </a:prstGeom>
        </p:spPr>
        <p:txBody>
          <a:bodyPr anchorCtr="0" anchor="t" bIns="91425" lIns="91425" spcFirstLastPara="1" rIns="91425" wrap="square" tIns="91425">
            <a:normAutofit fontScale="92500" lnSpcReduction="10000"/>
          </a:bodyPr>
          <a:lstStyle/>
          <a:p>
            <a:pPr indent="-355599" lvl="0" marL="457200" rtl="0" algn="l">
              <a:spcBef>
                <a:spcPts val="0"/>
              </a:spcBef>
              <a:spcAft>
                <a:spcPts val="0"/>
              </a:spcAft>
              <a:buSzPct val="120120"/>
              <a:buAutoNum type="arabicPeriod"/>
            </a:pPr>
            <a:r>
              <a:rPr lang="sv"/>
              <a:t>Tillräcklig personlig skyddsutrustning</a:t>
            </a:r>
            <a:endParaRPr/>
          </a:p>
          <a:p>
            <a:pPr indent="-342900" lvl="0" marL="457200" rtl="0" algn="l">
              <a:spcBef>
                <a:spcPts val="0"/>
              </a:spcBef>
              <a:spcAft>
                <a:spcPts val="0"/>
              </a:spcAft>
              <a:buSzPct val="108108"/>
              <a:buAutoNum type="arabicPeriod"/>
            </a:pPr>
            <a:r>
              <a:rPr lang="sv"/>
              <a:t>Tillgång till testning</a:t>
            </a:r>
            <a:endParaRPr/>
          </a:p>
          <a:p>
            <a:pPr indent="-342900" lvl="0" marL="457200" rtl="0" algn="l">
              <a:spcBef>
                <a:spcPts val="0"/>
              </a:spcBef>
              <a:spcAft>
                <a:spcPts val="0"/>
              </a:spcAft>
              <a:buSzPct val="108108"/>
              <a:buAutoNum type="arabicPeriod"/>
            </a:pPr>
            <a:r>
              <a:rPr lang="sv"/>
              <a:t>Äldreomsorgsarbetare och deras skyddsombud ska vara med och utforma riktlinjer</a:t>
            </a:r>
            <a:endParaRPr/>
          </a:p>
          <a:p>
            <a:pPr indent="-342900" lvl="0" marL="457200" rtl="0" algn="l">
              <a:spcBef>
                <a:spcPts val="0"/>
              </a:spcBef>
              <a:spcAft>
                <a:spcPts val="0"/>
              </a:spcAft>
              <a:buSzPct val="108108"/>
              <a:buAutoNum type="arabicPeriod"/>
            </a:pPr>
            <a:r>
              <a:rPr lang="sv"/>
              <a:t>Arbetsmiljöinspektioner av alla arbetsplatser	</a:t>
            </a:r>
            <a:endParaRPr/>
          </a:p>
          <a:p>
            <a:pPr indent="-354885" lvl="0" marL="457200" rtl="0" algn="l">
              <a:spcBef>
                <a:spcPts val="0"/>
              </a:spcBef>
              <a:spcAft>
                <a:spcPts val="0"/>
              </a:spcAft>
              <a:buSzPct val="100000"/>
              <a:buAutoNum type="arabicPeriod"/>
            </a:pPr>
            <a:r>
              <a:rPr b="1" lang="sv" sz="2150"/>
              <a:t>Sjukersättning och sjuklön</a:t>
            </a:r>
            <a:endParaRPr b="1" sz="2150"/>
          </a:p>
          <a:p>
            <a:pPr indent="-342900" lvl="0" marL="457200" rtl="0" algn="l">
              <a:spcBef>
                <a:spcPts val="0"/>
              </a:spcBef>
              <a:spcAft>
                <a:spcPts val="0"/>
              </a:spcAft>
              <a:buSzPct val="108108"/>
              <a:buAutoNum type="arabicPeriod"/>
            </a:pPr>
            <a:r>
              <a:rPr lang="sv"/>
              <a:t>Erkänn covid-19 som en arbetsrelaterad sjukdom</a:t>
            </a:r>
            <a:endParaRPr/>
          </a:p>
          <a:p>
            <a:pPr indent="-342900" lvl="0" marL="457200" rtl="0" algn="l">
              <a:spcBef>
                <a:spcPts val="0"/>
              </a:spcBef>
              <a:spcAft>
                <a:spcPts val="0"/>
              </a:spcAft>
              <a:buSzPct val="108108"/>
              <a:buAutoNum type="arabicPeriod"/>
            </a:pPr>
            <a:r>
              <a:rPr lang="sv"/>
              <a:t>Skärpta bemanningskrav</a:t>
            </a:r>
            <a:endParaRPr/>
          </a:p>
          <a:p>
            <a:pPr indent="-342900" lvl="0" marL="457200" rtl="0" algn="l">
              <a:spcBef>
                <a:spcPts val="0"/>
              </a:spcBef>
              <a:spcAft>
                <a:spcPts val="0"/>
              </a:spcAft>
              <a:buSzPct val="108108"/>
              <a:buAutoNum type="arabicPeriod"/>
            </a:pPr>
            <a:r>
              <a:rPr lang="sv"/>
              <a:t>Ökad tryggheten för äldreomsorgsarbetare</a:t>
            </a:r>
            <a:endParaRPr/>
          </a:p>
          <a:p>
            <a:pPr indent="-342900" lvl="0" marL="457200" rtl="0" algn="l">
              <a:spcBef>
                <a:spcPts val="0"/>
              </a:spcBef>
              <a:spcAft>
                <a:spcPts val="0"/>
              </a:spcAft>
              <a:buSzPct val="108108"/>
              <a:buAutoNum type="arabicPeriod"/>
            </a:pPr>
            <a:r>
              <a:rPr lang="sv"/>
              <a:t>"In-sourcing” istället för ytterligare outsourcing</a:t>
            </a:r>
            <a:endParaRPr/>
          </a:p>
          <a:p>
            <a:pPr indent="-342900" lvl="0" marL="457200" rtl="0" algn="l">
              <a:spcBef>
                <a:spcPts val="0"/>
              </a:spcBef>
              <a:spcAft>
                <a:spcPts val="0"/>
              </a:spcAft>
              <a:buSzPct val="97297"/>
              <a:buAutoNum type="arabicPeriod"/>
            </a:pPr>
            <a:r>
              <a:rPr lang="sv"/>
              <a:t>Genomgripande reform av äldreomsorgen</a:t>
            </a:r>
            <a:endParaRPr b="1" sz="2000"/>
          </a:p>
        </p:txBody>
      </p:sp>
      <p:pic>
        <p:nvPicPr>
          <p:cNvPr id="264" name="Google Shape;264;p37"/>
          <p:cNvPicPr preferRelativeResize="0"/>
          <p:nvPr/>
        </p:nvPicPr>
        <p:blipFill>
          <a:blip r:embed="rId3">
            <a:alphaModFix/>
          </a:blip>
          <a:stretch>
            <a:fillRect/>
          </a:stretch>
        </p:blipFill>
        <p:spPr>
          <a:xfrm>
            <a:off x="6990922" y="4666222"/>
            <a:ext cx="2097025" cy="342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268" name="Shape 268"/>
        <p:cNvGrpSpPr/>
        <p:nvPr/>
      </p:nvGrpSpPr>
      <p:grpSpPr>
        <a:xfrm>
          <a:off x="0" y="0"/>
          <a:ext cx="0" cy="0"/>
          <a:chOff x="0" y="0"/>
          <a:chExt cx="0" cy="0"/>
        </a:xfrm>
      </p:grpSpPr>
      <p:pic>
        <p:nvPicPr>
          <p:cNvPr id="269" name="Google Shape;269;p38"/>
          <p:cNvPicPr preferRelativeResize="0"/>
          <p:nvPr/>
        </p:nvPicPr>
        <p:blipFill>
          <a:blip r:embed="rId3">
            <a:alphaModFix amt="43000"/>
          </a:blip>
          <a:stretch>
            <a:fillRect/>
          </a:stretch>
        </p:blipFill>
        <p:spPr>
          <a:xfrm>
            <a:off x="0" y="0"/>
            <a:ext cx="9144000" cy="5143500"/>
          </a:xfrm>
          <a:prstGeom prst="rect">
            <a:avLst/>
          </a:prstGeom>
          <a:noFill/>
          <a:ln>
            <a:noFill/>
          </a:ln>
        </p:spPr>
      </p:pic>
      <p:sp>
        <p:nvSpPr>
          <p:cNvPr id="270" name="Google Shape;270;p38"/>
          <p:cNvSpPr txBox="1"/>
          <p:nvPr>
            <p:ph type="title"/>
          </p:nvPr>
        </p:nvSpPr>
        <p:spPr>
          <a:xfrm>
            <a:off x="311700" y="1752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sz="2600"/>
              <a:t>Sjukersättning och sjuklön</a:t>
            </a:r>
            <a:endParaRPr sz="2600"/>
          </a:p>
        </p:txBody>
      </p:sp>
      <p:sp>
        <p:nvSpPr>
          <p:cNvPr id="271" name="Google Shape;271;p38"/>
          <p:cNvSpPr txBox="1"/>
          <p:nvPr>
            <p:ph idx="1" type="body"/>
          </p:nvPr>
        </p:nvSpPr>
        <p:spPr>
          <a:xfrm>
            <a:off x="311700" y="2376900"/>
            <a:ext cx="8520600" cy="31509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None/>
            </a:pPr>
            <a:r>
              <a:rPr lang="sv"/>
              <a:t>I</a:t>
            </a:r>
            <a:r>
              <a:rPr lang="sv"/>
              <a:t> Sverige var det en seger för Kommunal när SKR i början av mars uppmanade alla arbetsgivare i kommunsektorn att förlänga alla tillfälliga kontrakt till minst 14 dagar, så att timanställda skulle kunna få sjuklön.</a:t>
            </a:r>
            <a:endParaRPr/>
          </a:p>
          <a:p>
            <a:pPr indent="0" lvl="0" marL="0" rtl="0" algn="l">
              <a:spcBef>
                <a:spcPts val="1200"/>
              </a:spcBef>
              <a:spcAft>
                <a:spcPts val="0"/>
              </a:spcAft>
              <a:buNone/>
            </a:pPr>
            <a:r>
              <a:rPr lang="sv"/>
              <a:t>I Skottland var det en viktig facklig seger när man i juni 2020 nådde en överenskommelse med den skotska regeringen som säkrar att den anställde får full lön om de blir sjuk eller måste sätta sig i karantän.</a:t>
            </a:r>
            <a:endParaRPr/>
          </a:p>
        </p:txBody>
      </p:sp>
      <p:pic>
        <p:nvPicPr>
          <p:cNvPr id="272" name="Google Shape;272;p38"/>
          <p:cNvPicPr preferRelativeResize="0"/>
          <p:nvPr/>
        </p:nvPicPr>
        <p:blipFill>
          <a:blip r:embed="rId4">
            <a:alphaModFix/>
          </a:blip>
          <a:stretch>
            <a:fillRect/>
          </a:stretch>
        </p:blipFill>
        <p:spPr>
          <a:xfrm>
            <a:off x="6990922" y="4666222"/>
            <a:ext cx="2097025" cy="3428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276" name="Shape 276"/>
        <p:cNvGrpSpPr/>
        <p:nvPr/>
      </p:nvGrpSpPr>
      <p:grpSpPr>
        <a:xfrm>
          <a:off x="0" y="0"/>
          <a:ext cx="0" cy="0"/>
          <a:chOff x="0" y="0"/>
          <a:chExt cx="0" cy="0"/>
        </a:xfrm>
      </p:grpSpPr>
      <p:sp>
        <p:nvSpPr>
          <p:cNvPr id="277" name="Google Shape;277;p39"/>
          <p:cNvSpPr txBox="1"/>
          <p:nvPr>
            <p:ph type="title"/>
          </p:nvPr>
        </p:nvSpPr>
        <p:spPr>
          <a:xfrm>
            <a:off x="311700" y="1752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sz="2600"/>
              <a:t>Fackförbundens krav </a:t>
            </a:r>
            <a:endParaRPr sz="2600"/>
          </a:p>
        </p:txBody>
      </p:sp>
      <p:sp>
        <p:nvSpPr>
          <p:cNvPr id="278" name="Google Shape;278;p39"/>
          <p:cNvSpPr txBox="1"/>
          <p:nvPr>
            <p:ph idx="1" type="body"/>
          </p:nvPr>
        </p:nvSpPr>
        <p:spPr>
          <a:xfrm>
            <a:off x="311700" y="1417800"/>
            <a:ext cx="8520600" cy="3150900"/>
          </a:xfrm>
          <a:prstGeom prst="rect">
            <a:avLst/>
          </a:prstGeom>
        </p:spPr>
        <p:txBody>
          <a:bodyPr anchorCtr="0" anchor="t" bIns="91425" lIns="91425" spcFirstLastPara="1" rIns="91425" wrap="square" tIns="91425">
            <a:normAutofit fontScale="92500" lnSpcReduction="10000"/>
          </a:bodyPr>
          <a:lstStyle/>
          <a:p>
            <a:pPr indent="-355599" lvl="0" marL="457200" rtl="0" algn="l">
              <a:spcBef>
                <a:spcPts val="0"/>
              </a:spcBef>
              <a:spcAft>
                <a:spcPts val="0"/>
              </a:spcAft>
              <a:buSzPct val="120120"/>
              <a:buAutoNum type="arabicPeriod"/>
            </a:pPr>
            <a:r>
              <a:rPr lang="sv"/>
              <a:t>Tillräcklig personlig skyddsutrustning</a:t>
            </a:r>
            <a:endParaRPr/>
          </a:p>
          <a:p>
            <a:pPr indent="-342900" lvl="0" marL="457200" rtl="0" algn="l">
              <a:spcBef>
                <a:spcPts val="0"/>
              </a:spcBef>
              <a:spcAft>
                <a:spcPts val="0"/>
              </a:spcAft>
              <a:buSzPct val="108108"/>
              <a:buAutoNum type="arabicPeriod"/>
            </a:pPr>
            <a:r>
              <a:rPr lang="sv"/>
              <a:t>Tillgång till testning</a:t>
            </a:r>
            <a:endParaRPr/>
          </a:p>
          <a:p>
            <a:pPr indent="-342900" lvl="0" marL="457200" rtl="0" algn="l">
              <a:spcBef>
                <a:spcPts val="0"/>
              </a:spcBef>
              <a:spcAft>
                <a:spcPts val="0"/>
              </a:spcAft>
              <a:buSzPct val="108108"/>
              <a:buAutoNum type="arabicPeriod"/>
            </a:pPr>
            <a:r>
              <a:rPr lang="sv"/>
              <a:t>Äldreomsorgsarbetare och deras skyddsombud ska vara med och utforma riktlinjer</a:t>
            </a:r>
            <a:endParaRPr/>
          </a:p>
          <a:p>
            <a:pPr indent="-342900" lvl="0" marL="457200" rtl="0" algn="l">
              <a:spcBef>
                <a:spcPts val="0"/>
              </a:spcBef>
              <a:spcAft>
                <a:spcPts val="0"/>
              </a:spcAft>
              <a:buSzPct val="108108"/>
              <a:buAutoNum type="arabicPeriod"/>
            </a:pPr>
            <a:r>
              <a:rPr lang="sv"/>
              <a:t>Arbetsmiljöinspektioner av alla arbetsplatser	</a:t>
            </a:r>
            <a:endParaRPr/>
          </a:p>
          <a:p>
            <a:pPr indent="-342900" lvl="0" marL="457200" rtl="0" algn="l">
              <a:spcBef>
                <a:spcPts val="0"/>
              </a:spcBef>
              <a:spcAft>
                <a:spcPts val="0"/>
              </a:spcAft>
              <a:buSzPct val="108108"/>
              <a:buAutoNum type="arabicPeriod"/>
            </a:pPr>
            <a:r>
              <a:rPr lang="sv"/>
              <a:t>Sjukersättning och sjuklön</a:t>
            </a:r>
            <a:endParaRPr/>
          </a:p>
          <a:p>
            <a:pPr indent="-354885" lvl="0" marL="457200" rtl="0" algn="l">
              <a:spcBef>
                <a:spcPts val="0"/>
              </a:spcBef>
              <a:spcAft>
                <a:spcPts val="0"/>
              </a:spcAft>
              <a:buSzPct val="100000"/>
              <a:buAutoNum type="arabicPeriod"/>
            </a:pPr>
            <a:r>
              <a:rPr b="1" lang="sv" sz="2150"/>
              <a:t>Erkänn covid-19 som en arbetsrelaterad sjukdom</a:t>
            </a:r>
            <a:endParaRPr b="1" sz="2150"/>
          </a:p>
          <a:p>
            <a:pPr indent="-342900" lvl="0" marL="457200" rtl="0" algn="l">
              <a:spcBef>
                <a:spcPts val="0"/>
              </a:spcBef>
              <a:spcAft>
                <a:spcPts val="0"/>
              </a:spcAft>
              <a:buSzPct val="108108"/>
              <a:buAutoNum type="arabicPeriod"/>
            </a:pPr>
            <a:r>
              <a:rPr lang="sv"/>
              <a:t>Skärpta bemanningskrav</a:t>
            </a:r>
            <a:endParaRPr/>
          </a:p>
          <a:p>
            <a:pPr indent="-342900" lvl="0" marL="457200" rtl="0" algn="l">
              <a:spcBef>
                <a:spcPts val="0"/>
              </a:spcBef>
              <a:spcAft>
                <a:spcPts val="0"/>
              </a:spcAft>
              <a:buSzPct val="108108"/>
              <a:buAutoNum type="arabicPeriod"/>
            </a:pPr>
            <a:r>
              <a:rPr lang="sv"/>
              <a:t>Ökad tryggheten för äldreomsorgsarbetare</a:t>
            </a:r>
            <a:endParaRPr/>
          </a:p>
          <a:p>
            <a:pPr indent="-342900" lvl="0" marL="457200" rtl="0" algn="l">
              <a:spcBef>
                <a:spcPts val="0"/>
              </a:spcBef>
              <a:spcAft>
                <a:spcPts val="0"/>
              </a:spcAft>
              <a:buSzPct val="108108"/>
              <a:buAutoNum type="arabicPeriod"/>
            </a:pPr>
            <a:r>
              <a:rPr lang="sv"/>
              <a:t>"In-sourcing” istället för ytterligare outsourcing</a:t>
            </a:r>
            <a:endParaRPr/>
          </a:p>
          <a:p>
            <a:pPr indent="-342900" lvl="0" marL="457200" rtl="0" algn="l">
              <a:spcBef>
                <a:spcPts val="0"/>
              </a:spcBef>
              <a:spcAft>
                <a:spcPts val="0"/>
              </a:spcAft>
              <a:buSzPct val="97297"/>
              <a:buAutoNum type="arabicPeriod"/>
            </a:pPr>
            <a:r>
              <a:rPr lang="sv"/>
              <a:t>Genomgripande reform av äldreomsorgen</a:t>
            </a:r>
            <a:endParaRPr b="1" sz="2000"/>
          </a:p>
        </p:txBody>
      </p:sp>
      <p:pic>
        <p:nvPicPr>
          <p:cNvPr id="279" name="Google Shape;279;p39"/>
          <p:cNvPicPr preferRelativeResize="0"/>
          <p:nvPr/>
        </p:nvPicPr>
        <p:blipFill>
          <a:blip r:embed="rId3">
            <a:alphaModFix/>
          </a:blip>
          <a:stretch>
            <a:fillRect/>
          </a:stretch>
        </p:blipFill>
        <p:spPr>
          <a:xfrm>
            <a:off x="6990922" y="4666222"/>
            <a:ext cx="2097025" cy="3428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283" name="Shape 283"/>
        <p:cNvGrpSpPr/>
        <p:nvPr/>
      </p:nvGrpSpPr>
      <p:grpSpPr>
        <a:xfrm>
          <a:off x="0" y="0"/>
          <a:ext cx="0" cy="0"/>
          <a:chOff x="0" y="0"/>
          <a:chExt cx="0" cy="0"/>
        </a:xfrm>
      </p:grpSpPr>
      <p:pic>
        <p:nvPicPr>
          <p:cNvPr id="284" name="Google Shape;284;p40"/>
          <p:cNvPicPr preferRelativeResize="0"/>
          <p:nvPr/>
        </p:nvPicPr>
        <p:blipFill>
          <a:blip r:embed="rId3">
            <a:alphaModFix amt="41000"/>
          </a:blip>
          <a:stretch>
            <a:fillRect/>
          </a:stretch>
        </p:blipFill>
        <p:spPr>
          <a:xfrm>
            <a:off x="0" y="0"/>
            <a:ext cx="9144000" cy="5143500"/>
          </a:xfrm>
          <a:prstGeom prst="rect">
            <a:avLst/>
          </a:prstGeom>
          <a:noFill/>
          <a:ln>
            <a:noFill/>
          </a:ln>
        </p:spPr>
      </p:pic>
      <p:sp>
        <p:nvSpPr>
          <p:cNvPr id="285" name="Google Shape;285;p40"/>
          <p:cNvSpPr txBox="1"/>
          <p:nvPr>
            <p:ph type="title"/>
          </p:nvPr>
        </p:nvSpPr>
        <p:spPr>
          <a:xfrm>
            <a:off x="311700" y="1752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sz="2600"/>
              <a:t>Erkänn covid-19 som en arbetsrelaterad sjukdom</a:t>
            </a:r>
            <a:endParaRPr sz="2600"/>
          </a:p>
        </p:txBody>
      </p:sp>
      <p:sp>
        <p:nvSpPr>
          <p:cNvPr id="286" name="Google Shape;286;p40"/>
          <p:cNvSpPr txBox="1"/>
          <p:nvPr>
            <p:ph idx="1" type="body"/>
          </p:nvPr>
        </p:nvSpPr>
        <p:spPr>
          <a:xfrm>
            <a:off x="311700" y="1280250"/>
            <a:ext cx="8520600" cy="3150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sv"/>
              <a:t>I Danmark och Norge vann fackföreningarna en viktig seger när COVID-19 ansågs vara en yrkesskada om du arbetar inom omsorgen samt hälso- och sjukvården, vilket ger rätt till viss ersättning.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sv"/>
              <a:t>I Skottland var fackföreningar avgörande för att tvinga den skotska regeringen att göra en engångsbetalning på £ 60.000 till en utsedd överlevande från omsorgspersonal som dör i tjänsten på grund av COVID-19 och inte har en heltäckande livförsäkring.</a:t>
            </a:r>
            <a:endParaRPr/>
          </a:p>
        </p:txBody>
      </p:sp>
      <p:pic>
        <p:nvPicPr>
          <p:cNvPr id="287" name="Google Shape;287;p40"/>
          <p:cNvPicPr preferRelativeResize="0"/>
          <p:nvPr/>
        </p:nvPicPr>
        <p:blipFill>
          <a:blip r:embed="rId4">
            <a:alphaModFix/>
          </a:blip>
          <a:stretch>
            <a:fillRect/>
          </a:stretch>
        </p:blipFill>
        <p:spPr>
          <a:xfrm>
            <a:off x="6990922" y="4666222"/>
            <a:ext cx="2097025" cy="342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291" name="Shape 291"/>
        <p:cNvGrpSpPr/>
        <p:nvPr/>
      </p:nvGrpSpPr>
      <p:grpSpPr>
        <a:xfrm>
          <a:off x="0" y="0"/>
          <a:ext cx="0" cy="0"/>
          <a:chOff x="0" y="0"/>
          <a:chExt cx="0" cy="0"/>
        </a:xfrm>
      </p:grpSpPr>
      <p:sp>
        <p:nvSpPr>
          <p:cNvPr id="292" name="Google Shape;292;p41"/>
          <p:cNvSpPr txBox="1"/>
          <p:nvPr>
            <p:ph type="title"/>
          </p:nvPr>
        </p:nvSpPr>
        <p:spPr>
          <a:xfrm>
            <a:off x="311700" y="1752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sz="2600"/>
              <a:t>Fackförbundens krav </a:t>
            </a:r>
            <a:endParaRPr sz="2600"/>
          </a:p>
        </p:txBody>
      </p:sp>
      <p:sp>
        <p:nvSpPr>
          <p:cNvPr id="293" name="Google Shape;293;p41"/>
          <p:cNvSpPr txBox="1"/>
          <p:nvPr>
            <p:ph idx="1" type="body"/>
          </p:nvPr>
        </p:nvSpPr>
        <p:spPr>
          <a:xfrm>
            <a:off x="311700" y="1417800"/>
            <a:ext cx="8520600" cy="3150900"/>
          </a:xfrm>
          <a:prstGeom prst="rect">
            <a:avLst/>
          </a:prstGeom>
        </p:spPr>
        <p:txBody>
          <a:bodyPr anchorCtr="0" anchor="t" bIns="91425" lIns="91425" spcFirstLastPara="1" rIns="91425" wrap="square" tIns="91425">
            <a:normAutofit fontScale="92500" lnSpcReduction="10000"/>
          </a:bodyPr>
          <a:lstStyle/>
          <a:p>
            <a:pPr indent="-355599" lvl="0" marL="457200" rtl="0" algn="l">
              <a:spcBef>
                <a:spcPts val="0"/>
              </a:spcBef>
              <a:spcAft>
                <a:spcPts val="0"/>
              </a:spcAft>
              <a:buSzPct val="120120"/>
              <a:buAutoNum type="arabicPeriod"/>
            </a:pPr>
            <a:r>
              <a:rPr lang="sv"/>
              <a:t>Tillräcklig personlig skyddsutrustning</a:t>
            </a:r>
            <a:endParaRPr/>
          </a:p>
          <a:p>
            <a:pPr indent="-342900" lvl="0" marL="457200" rtl="0" algn="l">
              <a:spcBef>
                <a:spcPts val="0"/>
              </a:spcBef>
              <a:spcAft>
                <a:spcPts val="0"/>
              </a:spcAft>
              <a:buSzPct val="108108"/>
              <a:buAutoNum type="arabicPeriod"/>
            </a:pPr>
            <a:r>
              <a:rPr lang="sv"/>
              <a:t>Tillgång till testning</a:t>
            </a:r>
            <a:endParaRPr/>
          </a:p>
          <a:p>
            <a:pPr indent="-342900" lvl="0" marL="457200" rtl="0" algn="l">
              <a:spcBef>
                <a:spcPts val="0"/>
              </a:spcBef>
              <a:spcAft>
                <a:spcPts val="0"/>
              </a:spcAft>
              <a:buSzPct val="108108"/>
              <a:buAutoNum type="arabicPeriod"/>
            </a:pPr>
            <a:r>
              <a:rPr lang="sv"/>
              <a:t>Äldreomsorgsarbetare och deras skyddsombud ska vara med och utforma riktlinjer</a:t>
            </a:r>
            <a:endParaRPr/>
          </a:p>
          <a:p>
            <a:pPr indent="-342900" lvl="0" marL="457200" rtl="0" algn="l">
              <a:spcBef>
                <a:spcPts val="0"/>
              </a:spcBef>
              <a:spcAft>
                <a:spcPts val="0"/>
              </a:spcAft>
              <a:buSzPct val="108108"/>
              <a:buAutoNum type="arabicPeriod"/>
            </a:pPr>
            <a:r>
              <a:rPr lang="sv"/>
              <a:t>Arbetsmiljöinspektioner av alla arbetsplatser	</a:t>
            </a:r>
            <a:endParaRPr/>
          </a:p>
          <a:p>
            <a:pPr indent="-342900" lvl="0" marL="457200" rtl="0" algn="l">
              <a:spcBef>
                <a:spcPts val="0"/>
              </a:spcBef>
              <a:spcAft>
                <a:spcPts val="0"/>
              </a:spcAft>
              <a:buSzPct val="108108"/>
              <a:buAutoNum type="arabicPeriod"/>
            </a:pPr>
            <a:r>
              <a:rPr lang="sv"/>
              <a:t>Sjukersättning och sjuklön</a:t>
            </a:r>
            <a:endParaRPr/>
          </a:p>
          <a:p>
            <a:pPr indent="-342900" lvl="0" marL="457200" rtl="0" algn="l">
              <a:spcBef>
                <a:spcPts val="0"/>
              </a:spcBef>
              <a:spcAft>
                <a:spcPts val="0"/>
              </a:spcAft>
              <a:buSzPct val="108108"/>
              <a:buAutoNum type="arabicPeriod"/>
            </a:pPr>
            <a:r>
              <a:rPr lang="sv"/>
              <a:t>Erkänn covid-19 som en arbetsrelaterad sjukdom</a:t>
            </a:r>
            <a:endParaRPr/>
          </a:p>
          <a:p>
            <a:pPr indent="-354885" lvl="0" marL="457200" rtl="0" algn="l">
              <a:spcBef>
                <a:spcPts val="0"/>
              </a:spcBef>
              <a:spcAft>
                <a:spcPts val="0"/>
              </a:spcAft>
              <a:buSzPct val="100000"/>
              <a:buAutoNum type="arabicPeriod"/>
            </a:pPr>
            <a:r>
              <a:rPr b="1" lang="sv" sz="2150"/>
              <a:t>Skärpta bemanningskrav</a:t>
            </a:r>
            <a:endParaRPr b="1" sz="2150"/>
          </a:p>
          <a:p>
            <a:pPr indent="-342900" lvl="0" marL="457200" rtl="0" algn="l">
              <a:spcBef>
                <a:spcPts val="0"/>
              </a:spcBef>
              <a:spcAft>
                <a:spcPts val="0"/>
              </a:spcAft>
              <a:buSzPct val="108108"/>
              <a:buAutoNum type="arabicPeriod"/>
            </a:pPr>
            <a:r>
              <a:rPr lang="sv"/>
              <a:t>Ökad tryggheten för äldreomsorgsarbetare</a:t>
            </a:r>
            <a:endParaRPr/>
          </a:p>
          <a:p>
            <a:pPr indent="-342900" lvl="0" marL="457200" rtl="0" algn="l">
              <a:spcBef>
                <a:spcPts val="0"/>
              </a:spcBef>
              <a:spcAft>
                <a:spcPts val="0"/>
              </a:spcAft>
              <a:buSzPct val="108108"/>
              <a:buAutoNum type="arabicPeriod"/>
            </a:pPr>
            <a:r>
              <a:rPr lang="sv"/>
              <a:t>"In-sourcing” istället för ytterligare outsourcing</a:t>
            </a:r>
            <a:endParaRPr/>
          </a:p>
          <a:p>
            <a:pPr indent="-342900" lvl="0" marL="457200" rtl="0" algn="l">
              <a:spcBef>
                <a:spcPts val="0"/>
              </a:spcBef>
              <a:spcAft>
                <a:spcPts val="0"/>
              </a:spcAft>
              <a:buSzPct val="97297"/>
              <a:buAutoNum type="arabicPeriod"/>
            </a:pPr>
            <a:r>
              <a:rPr lang="sv"/>
              <a:t>Genomgripande reform av äldreomsorgen</a:t>
            </a:r>
            <a:endParaRPr b="1" sz="2000"/>
          </a:p>
        </p:txBody>
      </p:sp>
      <p:pic>
        <p:nvPicPr>
          <p:cNvPr id="294" name="Google Shape;294;p41"/>
          <p:cNvPicPr preferRelativeResize="0"/>
          <p:nvPr/>
        </p:nvPicPr>
        <p:blipFill>
          <a:blip r:embed="rId3">
            <a:alphaModFix/>
          </a:blip>
          <a:stretch>
            <a:fillRect/>
          </a:stretch>
        </p:blipFill>
        <p:spPr>
          <a:xfrm>
            <a:off x="6990922" y="4666222"/>
            <a:ext cx="2097025" cy="342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86" name="Shape 86"/>
        <p:cNvGrpSpPr/>
        <p:nvPr/>
      </p:nvGrpSpPr>
      <p:grpSpPr>
        <a:xfrm>
          <a:off x="0" y="0"/>
          <a:ext cx="0" cy="0"/>
          <a:chOff x="0" y="0"/>
          <a:chExt cx="0" cy="0"/>
        </a:xfrm>
      </p:grpSpPr>
      <p:pic>
        <p:nvPicPr>
          <p:cNvPr id="87" name="Google Shape;87;p15"/>
          <p:cNvPicPr preferRelativeResize="0"/>
          <p:nvPr/>
        </p:nvPicPr>
        <p:blipFill>
          <a:blip r:embed="rId3">
            <a:alphaModFix amt="44000"/>
          </a:blip>
          <a:stretch>
            <a:fillRect/>
          </a:stretch>
        </p:blipFill>
        <p:spPr>
          <a:xfrm>
            <a:off x="0" y="0"/>
            <a:ext cx="9144000" cy="5143500"/>
          </a:xfrm>
          <a:prstGeom prst="rect">
            <a:avLst/>
          </a:prstGeom>
          <a:noFill/>
          <a:ln>
            <a:noFill/>
          </a:ln>
        </p:spPr>
      </p:pic>
      <p:sp>
        <p:nvSpPr>
          <p:cNvPr id="88" name="Google Shape;88;p15"/>
          <p:cNvSpPr txBox="1"/>
          <p:nvPr>
            <p:ph type="title"/>
          </p:nvPr>
        </p:nvSpPr>
        <p:spPr>
          <a:xfrm>
            <a:off x="311700" y="2353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3200"/>
              <a:buFont typeface="Arial"/>
              <a:buNone/>
            </a:pPr>
            <a:r>
              <a:rPr lang="sv" sz="2600"/>
              <a:t>Pandemin drabbade en underfinansierad, underbemannad och lågprioriterad sektor</a:t>
            </a:r>
            <a:endParaRPr sz="2600"/>
          </a:p>
          <a:p>
            <a:pPr indent="0" lvl="0" marL="0" rtl="0" algn="l">
              <a:spcBef>
                <a:spcPts val="0"/>
              </a:spcBef>
              <a:spcAft>
                <a:spcPts val="0"/>
              </a:spcAft>
              <a:buNone/>
            </a:pPr>
            <a:r>
              <a:t/>
            </a:r>
            <a:endParaRPr sz="2600"/>
          </a:p>
        </p:txBody>
      </p:sp>
      <p:sp>
        <p:nvSpPr>
          <p:cNvPr id="89" name="Google Shape;89;p15"/>
          <p:cNvSpPr txBox="1"/>
          <p:nvPr>
            <p:ph idx="1" type="body"/>
          </p:nvPr>
        </p:nvSpPr>
        <p:spPr>
          <a:xfrm>
            <a:off x="311700" y="1417800"/>
            <a:ext cx="8520600" cy="31509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Clr>
                <a:srgbClr val="000000"/>
              </a:buClr>
              <a:buSzPts val="1800"/>
              <a:buFont typeface="Arial"/>
              <a:buNone/>
            </a:pPr>
            <a:r>
              <a:rPr lang="sv"/>
              <a:t>Brist på finansiering</a:t>
            </a:r>
            <a:endParaRPr/>
          </a:p>
          <a:p>
            <a:pPr indent="0" lvl="0" marL="0" rtl="0" algn="l">
              <a:spcBef>
                <a:spcPts val="1200"/>
              </a:spcBef>
              <a:spcAft>
                <a:spcPts val="0"/>
              </a:spcAft>
              <a:buClr>
                <a:srgbClr val="000000"/>
              </a:buClr>
              <a:buSzPts val="1800"/>
              <a:buFont typeface="Arial"/>
              <a:buNone/>
            </a:pPr>
            <a:r>
              <a:rPr lang="sv"/>
              <a:t>Problem med underbemanning</a:t>
            </a:r>
            <a:endParaRPr/>
          </a:p>
          <a:p>
            <a:pPr indent="0" lvl="0" marL="0" rtl="0" algn="l">
              <a:spcBef>
                <a:spcPts val="1200"/>
              </a:spcBef>
              <a:spcAft>
                <a:spcPts val="0"/>
              </a:spcAft>
              <a:buClr>
                <a:srgbClr val="000000"/>
              </a:buClr>
              <a:buSzPts val="1800"/>
              <a:buFont typeface="Arial"/>
              <a:buNone/>
            </a:pPr>
            <a:r>
              <a:rPr lang="sv"/>
              <a:t>Kompetensbrist</a:t>
            </a:r>
            <a:endParaRPr/>
          </a:p>
          <a:p>
            <a:pPr indent="0" lvl="0" marL="0" rtl="0" algn="l">
              <a:spcBef>
                <a:spcPts val="1200"/>
              </a:spcBef>
              <a:spcAft>
                <a:spcPts val="0"/>
              </a:spcAft>
              <a:buClr>
                <a:srgbClr val="000000"/>
              </a:buClr>
              <a:buSzPts val="1800"/>
              <a:buFont typeface="Arial"/>
              <a:buNone/>
            </a:pPr>
            <a:r>
              <a:rPr lang="sv"/>
              <a:t>Ökande privatisering</a:t>
            </a:r>
            <a:endParaRPr/>
          </a:p>
          <a:p>
            <a:pPr indent="0" lvl="0" marL="0" rtl="0" algn="l">
              <a:spcBef>
                <a:spcPts val="1200"/>
              </a:spcBef>
              <a:spcAft>
                <a:spcPts val="1200"/>
              </a:spcAft>
              <a:buNone/>
            </a:pPr>
            <a:r>
              <a:rPr lang="sv"/>
              <a:t>Sjunkande facklig organisationsgrad</a:t>
            </a:r>
            <a:endParaRPr/>
          </a:p>
        </p:txBody>
      </p:sp>
      <p:sp>
        <p:nvSpPr>
          <p:cNvPr id="90" name="Google Shape;90;p15"/>
          <p:cNvSpPr txBox="1"/>
          <p:nvPr/>
        </p:nvSpPr>
        <p:spPr>
          <a:xfrm>
            <a:off x="5546900" y="1075750"/>
            <a:ext cx="288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rgbClr val="FFFFFF"/>
              </a:solidFill>
              <a:highlight>
                <a:srgbClr val="000000"/>
              </a:highlight>
              <a:latin typeface="Lato"/>
              <a:ea typeface="Lato"/>
              <a:cs typeface="Lato"/>
              <a:sym typeface="Lato"/>
            </a:endParaRPr>
          </a:p>
        </p:txBody>
      </p:sp>
      <p:sp>
        <p:nvSpPr>
          <p:cNvPr id="91" name="Google Shape;91;p15"/>
          <p:cNvSpPr txBox="1"/>
          <p:nvPr/>
        </p:nvSpPr>
        <p:spPr>
          <a:xfrm>
            <a:off x="5186450" y="880325"/>
            <a:ext cx="3451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rgbClr val="FFFFFF"/>
              </a:solidFill>
              <a:highlight>
                <a:srgbClr val="000000"/>
              </a:highlight>
              <a:latin typeface="Lato"/>
              <a:ea typeface="Lato"/>
              <a:cs typeface="Lato"/>
              <a:sym typeface="Lato"/>
            </a:endParaRPr>
          </a:p>
        </p:txBody>
      </p:sp>
      <p:sp>
        <p:nvSpPr>
          <p:cNvPr id="92" name="Google Shape;92;p15"/>
          <p:cNvSpPr txBox="1"/>
          <p:nvPr/>
        </p:nvSpPr>
        <p:spPr>
          <a:xfrm>
            <a:off x="5412350" y="1232650"/>
            <a:ext cx="295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chemeClr val="dk1"/>
              </a:solidFill>
              <a:highlight>
                <a:srgbClr val="000000"/>
              </a:highlight>
              <a:latin typeface="Lato"/>
              <a:ea typeface="Lato"/>
              <a:cs typeface="Lato"/>
              <a:sym typeface="Lato"/>
            </a:endParaRPr>
          </a:p>
        </p:txBody>
      </p:sp>
      <p:pic>
        <p:nvPicPr>
          <p:cNvPr id="93" name="Google Shape;93;p15"/>
          <p:cNvPicPr preferRelativeResize="0"/>
          <p:nvPr/>
        </p:nvPicPr>
        <p:blipFill>
          <a:blip r:embed="rId4">
            <a:alphaModFix/>
          </a:blip>
          <a:stretch>
            <a:fillRect/>
          </a:stretch>
        </p:blipFill>
        <p:spPr>
          <a:xfrm>
            <a:off x="6990922" y="4666222"/>
            <a:ext cx="2097025" cy="3428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298" name="Shape 298"/>
        <p:cNvGrpSpPr/>
        <p:nvPr/>
      </p:nvGrpSpPr>
      <p:grpSpPr>
        <a:xfrm>
          <a:off x="0" y="0"/>
          <a:ext cx="0" cy="0"/>
          <a:chOff x="0" y="0"/>
          <a:chExt cx="0" cy="0"/>
        </a:xfrm>
      </p:grpSpPr>
      <p:pic>
        <p:nvPicPr>
          <p:cNvPr id="299" name="Google Shape;299;p42"/>
          <p:cNvPicPr preferRelativeResize="0"/>
          <p:nvPr/>
        </p:nvPicPr>
        <p:blipFill>
          <a:blip r:embed="rId3">
            <a:alphaModFix amt="34000"/>
          </a:blip>
          <a:stretch>
            <a:fillRect/>
          </a:stretch>
        </p:blipFill>
        <p:spPr>
          <a:xfrm>
            <a:off x="0" y="0"/>
            <a:ext cx="9144000" cy="5143500"/>
          </a:xfrm>
          <a:prstGeom prst="rect">
            <a:avLst/>
          </a:prstGeom>
          <a:noFill/>
          <a:ln>
            <a:noFill/>
          </a:ln>
        </p:spPr>
      </p:pic>
      <p:sp>
        <p:nvSpPr>
          <p:cNvPr id="300" name="Google Shape;300;p42"/>
          <p:cNvSpPr txBox="1"/>
          <p:nvPr>
            <p:ph type="title"/>
          </p:nvPr>
        </p:nvSpPr>
        <p:spPr>
          <a:xfrm>
            <a:off x="311700" y="1752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sz="2600"/>
              <a:t>Skärpta bemanningskrav</a:t>
            </a:r>
            <a:endParaRPr sz="2600"/>
          </a:p>
        </p:txBody>
      </p:sp>
      <p:sp>
        <p:nvSpPr>
          <p:cNvPr id="301" name="Google Shape;301;p42"/>
          <p:cNvSpPr txBox="1"/>
          <p:nvPr>
            <p:ph idx="1" type="body"/>
          </p:nvPr>
        </p:nvSpPr>
        <p:spPr>
          <a:xfrm>
            <a:off x="311700" y="2198250"/>
            <a:ext cx="8520600" cy="3150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rgbClr val="000000"/>
              </a:buClr>
              <a:buSzPts val="1800"/>
              <a:buFont typeface="Arial"/>
              <a:buNone/>
            </a:pPr>
            <a:r>
              <a:rPr lang="sv"/>
              <a:t>I Spanien var det en stor seger när fackförbunden fick igenom skärpta bemanningskrav. </a:t>
            </a:r>
            <a:endParaRPr/>
          </a:p>
          <a:p>
            <a:pPr indent="0" lvl="0" marL="0" rtl="0" algn="l">
              <a:spcBef>
                <a:spcPts val="1200"/>
              </a:spcBef>
              <a:spcAft>
                <a:spcPts val="1200"/>
              </a:spcAft>
              <a:buNone/>
            </a:pPr>
            <a:r>
              <a:rPr lang="sv"/>
              <a:t>I Tyskland har fackförbundet  Ver.di fått gehör för att äldreboenden ska ha bemanning av personal med rätt kompetens, och att boenden som inte följer kraven ska bötfällas. </a:t>
            </a:r>
            <a:endParaRPr/>
          </a:p>
        </p:txBody>
      </p:sp>
      <p:pic>
        <p:nvPicPr>
          <p:cNvPr id="302" name="Google Shape;302;p42"/>
          <p:cNvPicPr preferRelativeResize="0"/>
          <p:nvPr/>
        </p:nvPicPr>
        <p:blipFill>
          <a:blip r:embed="rId4">
            <a:alphaModFix/>
          </a:blip>
          <a:stretch>
            <a:fillRect/>
          </a:stretch>
        </p:blipFill>
        <p:spPr>
          <a:xfrm>
            <a:off x="6990922" y="4666222"/>
            <a:ext cx="2097025" cy="3428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306" name="Shape 306"/>
        <p:cNvGrpSpPr/>
        <p:nvPr/>
      </p:nvGrpSpPr>
      <p:grpSpPr>
        <a:xfrm>
          <a:off x="0" y="0"/>
          <a:ext cx="0" cy="0"/>
          <a:chOff x="0" y="0"/>
          <a:chExt cx="0" cy="0"/>
        </a:xfrm>
      </p:grpSpPr>
      <p:sp>
        <p:nvSpPr>
          <p:cNvPr id="307" name="Google Shape;307;p43"/>
          <p:cNvSpPr txBox="1"/>
          <p:nvPr>
            <p:ph type="title"/>
          </p:nvPr>
        </p:nvSpPr>
        <p:spPr>
          <a:xfrm>
            <a:off x="311700" y="1752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sz="2600"/>
              <a:t>Fackförbundens krav </a:t>
            </a:r>
            <a:endParaRPr sz="2600"/>
          </a:p>
        </p:txBody>
      </p:sp>
      <p:sp>
        <p:nvSpPr>
          <p:cNvPr id="308" name="Google Shape;308;p43"/>
          <p:cNvSpPr txBox="1"/>
          <p:nvPr>
            <p:ph idx="1" type="body"/>
          </p:nvPr>
        </p:nvSpPr>
        <p:spPr>
          <a:xfrm>
            <a:off x="311700" y="1417800"/>
            <a:ext cx="8520600" cy="3150900"/>
          </a:xfrm>
          <a:prstGeom prst="rect">
            <a:avLst/>
          </a:prstGeom>
        </p:spPr>
        <p:txBody>
          <a:bodyPr anchorCtr="0" anchor="t" bIns="91425" lIns="91425" spcFirstLastPara="1" rIns="91425" wrap="square" tIns="91425">
            <a:normAutofit fontScale="92500" lnSpcReduction="10000"/>
          </a:bodyPr>
          <a:lstStyle/>
          <a:p>
            <a:pPr indent="-355599" lvl="0" marL="457200" rtl="0" algn="l">
              <a:spcBef>
                <a:spcPts val="0"/>
              </a:spcBef>
              <a:spcAft>
                <a:spcPts val="0"/>
              </a:spcAft>
              <a:buSzPct val="120120"/>
              <a:buAutoNum type="arabicPeriod"/>
            </a:pPr>
            <a:r>
              <a:rPr lang="sv"/>
              <a:t>Tillräcklig personlig skyddsutrustning</a:t>
            </a:r>
            <a:endParaRPr/>
          </a:p>
          <a:p>
            <a:pPr indent="-342900" lvl="0" marL="457200" rtl="0" algn="l">
              <a:spcBef>
                <a:spcPts val="0"/>
              </a:spcBef>
              <a:spcAft>
                <a:spcPts val="0"/>
              </a:spcAft>
              <a:buSzPct val="108108"/>
              <a:buAutoNum type="arabicPeriod"/>
            </a:pPr>
            <a:r>
              <a:rPr lang="sv"/>
              <a:t>Tillgång till testning</a:t>
            </a:r>
            <a:endParaRPr/>
          </a:p>
          <a:p>
            <a:pPr indent="-342900" lvl="0" marL="457200" rtl="0" algn="l">
              <a:spcBef>
                <a:spcPts val="0"/>
              </a:spcBef>
              <a:spcAft>
                <a:spcPts val="0"/>
              </a:spcAft>
              <a:buSzPct val="108108"/>
              <a:buAutoNum type="arabicPeriod"/>
            </a:pPr>
            <a:r>
              <a:rPr lang="sv"/>
              <a:t>Äldreomsorgsarbetare och deras skyddsombud ska vara med och utforma riktlinjer</a:t>
            </a:r>
            <a:endParaRPr/>
          </a:p>
          <a:p>
            <a:pPr indent="-342900" lvl="0" marL="457200" rtl="0" algn="l">
              <a:spcBef>
                <a:spcPts val="0"/>
              </a:spcBef>
              <a:spcAft>
                <a:spcPts val="0"/>
              </a:spcAft>
              <a:buSzPct val="108108"/>
              <a:buAutoNum type="arabicPeriod"/>
            </a:pPr>
            <a:r>
              <a:rPr lang="sv"/>
              <a:t>Arbetsmiljöinspektioner av alla arbetsplatser	</a:t>
            </a:r>
            <a:endParaRPr/>
          </a:p>
          <a:p>
            <a:pPr indent="-342900" lvl="0" marL="457200" rtl="0" algn="l">
              <a:spcBef>
                <a:spcPts val="0"/>
              </a:spcBef>
              <a:spcAft>
                <a:spcPts val="0"/>
              </a:spcAft>
              <a:buSzPct val="108108"/>
              <a:buAutoNum type="arabicPeriod"/>
            </a:pPr>
            <a:r>
              <a:rPr lang="sv"/>
              <a:t>Sjukersättning och sjuklön</a:t>
            </a:r>
            <a:endParaRPr/>
          </a:p>
          <a:p>
            <a:pPr indent="-342900" lvl="0" marL="457200" rtl="0" algn="l">
              <a:spcBef>
                <a:spcPts val="0"/>
              </a:spcBef>
              <a:spcAft>
                <a:spcPts val="0"/>
              </a:spcAft>
              <a:buSzPct val="108108"/>
              <a:buAutoNum type="arabicPeriod"/>
            </a:pPr>
            <a:r>
              <a:rPr lang="sv"/>
              <a:t>Erkänn covid-19 som en arbetsrelaterad sjukdom</a:t>
            </a:r>
            <a:endParaRPr/>
          </a:p>
          <a:p>
            <a:pPr indent="-342900" lvl="0" marL="457200" rtl="0" algn="l">
              <a:spcBef>
                <a:spcPts val="0"/>
              </a:spcBef>
              <a:spcAft>
                <a:spcPts val="0"/>
              </a:spcAft>
              <a:buSzPct val="108108"/>
              <a:buAutoNum type="arabicPeriod"/>
            </a:pPr>
            <a:r>
              <a:rPr lang="sv"/>
              <a:t>Skärpta bemanningskrav</a:t>
            </a:r>
            <a:endParaRPr/>
          </a:p>
          <a:p>
            <a:pPr indent="-354885" lvl="0" marL="457200" rtl="0" algn="l">
              <a:spcBef>
                <a:spcPts val="0"/>
              </a:spcBef>
              <a:spcAft>
                <a:spcPts val="0"/>
              </a:spcAft>
              <a:buSzPct val="100000"/>
              <a:buAutoNum type="arabicPeriod"/>
            </a:pPr>
            <a:r>
              <a:rPr b="1" lang="sv" sz="2150"/>
              <a:t>Ökad tryggheten för äldreomsorgsarbetare</a:t>
            </a:r>
            <a:endParaRPr b="1" sz="2150"/>
          </a:p>
          <a:p>
            <a:pPr indent="-342900" lvl="0" marL="457200" rtl="0" algn="l">
              <a:spcBef>
                <a:spcPts val="0"/>
              </a:spcBef>
              <a:spcAft>
                <a:spcPts val="0"/>
              </a:spcAft>
              <a:buSzPct val="108108"/>
              <a:buAutoNum type="arabicPeriod"/>
            </a:pPr>
            <a:r>
              <a:rPr lang="sv"/>
              <a:t>"In-sourcing” istället för ytterligare outsourcing</a:t>
            </a:r>
            <a:endParaRPr/>
          </a:p>
          <a:p>
            <a:pPr indent="-342900" lvl="0" marL="457200" rtl="0" algn="l">
              <a:spcBef>
                <a:spcPts val="0"/>
              </a:spcBef>
              <a:spcAft>
                <a:spcPts val="0"/>
              </a:spcAft>
              <a:buSzPct val="97297"/>
              <a:buAutoNum type="arabicPeriod"/>
            </a:pPr>
            <a:r>
              <a:rPr lang="sv"/>
              <a:t>Genomgripande reform av äldreomsorgen</a:t>
            </a:r>
            <a:endParaRPr b="1" sz="2000"/>
          </a:p>
        </p:txBody>
      </p:sp>
      <p:pic>
        <p:nvPicPr>
          <p:cNvPr id="309" name="Google Shape;309;p43"/>
          <p:cNvPicPr preferRelativeResize="0"/>
          <p:nvPr/>
        </p:nvPicPr>
        <p:blipFill>
          <a:blip r:embed="rId3">
            <a:alphaModFix/>
          </a:blip>
          <a:stretch>
            <a:fillRect/>
          </a:stretch>
        </p:blipFill>
        <p:spPr>
          <a:xfrm>
            <a:off x="6990922" y="4666222"/>
            <a:ext cx="2097025" cy="3428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313" name="Shape 313"/>
        <p:cNvGrpSpPr/>
        <p:nvPr/>
      </p:nvGrpSpPr>
      <p:grpSpPr>
        <a:xfrm>
          <a:off x="0" y="0"/>
          <a:ext cx="0" cy="0"/>
          <a:chOff x="0" y="0"/>
          <a:chExt cx="0" cy="0"/>
        </a:xfrm>
      </p:grpSpPr>
      <p:pic>
        <p:nvPicPr>
          <p:cNvPr id="314" name="Google Shape;314;p44"/>
          <p:cNvPicPr preferRelativeResize="0"/>
          <p:nvPr/>
        </p:nvPicPr>
        <p:blipFill>
          <a:blip r:embed="rId3">
            <a:alphaModFix amt="44000"/>
          </a:blip>
          <a:stretch>
            <a:fillRect/>
          </a:stretch>
        </p:blipFill>
        <p:spPr>
          <a:xfrm>
            <a:off x="0" y="0"/>
            <a:ext cx="9144000" cy="5143500"/>
          </a:xfrm>
          <a:prstGeom prst="rect">
            <a:avLst/>
          </a:prstGeom>
          <a:noFill/>
          <a:ln>
            <a:noFill/>
          </a:ln>
        </p:spPr>
      </p:pic>
      <p:sp>
        <p:nvSpPr>
          <p:cNvPr id="315" name="Google Shape;315;p44"/>
          <p:cNvSpPr txBox="1"/>
          <p:nvPr>
            <p:ph type="title"/>
          </p:nvPr>
        </p:nvSpPr>
        <p:spPr>
          <a:xfrm>
            <a:off x="311700" y="1752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sz="2600"/>
              <a:t>Ökad tryggheten för äldreomsorgsarbetare</a:t>
            </a:r>
            <a:endParaRPr sz="2600"/>
          </a:p>
        </p:txBody>
      </p:sp>
      <p:sp>
        <p:nvSpPr>
          <p:cNvPr id="316" name="Google Shape;316;p44"/>
          <p:cNvSpPr txBox="1"/>
          <p:nvPr>
            <p:ph idx="1" type="body"/>
          </p:nvPr>
        </p:nvSpPr>
        <p:spPr>
          <a:xfrm>
            <a:off x="311700" y="1210925"/>
            <a:ext cx="8520600" cy="3150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sv"/>
              <a:t>I Spanien har fackföreningarna framgångsrikt krävt att andelen deltidsanställda och tillfälligt anställda ska minska. Fackföreningarna har fått gehör för att ofrivillig deltid och korta kontrakt leder till att många äldreomsorgsarbetare är arbetande fattiga. </a:t>
            </a:r>
            <a:endParaRPr/>
          </a:p>
          <a:p>
            <a:pPr indent="0" lvl="0" marL="0" rtl="0" algn="l">
              <a:spcBef>
                <a:spcPts val="1200"/>
              </a:spcBef>
              <a:spcAft>
                <a:spcPts val="1200"/>
              </a:spcAft>
              <a:buNone/>
            </a:pPr>
            <a:r>
              <a:rPr lang="sv"/>
              <a:t>I Skottland var det en avgörande seger tidigt i pandemin att den skotska regeringen gick med på att höja de lägsta lönerna för all omsorgspersonal till en “Scottish Living Wage”, vilket avsevärt höjde lönenivån inom äldreomsorgen.</a:t>
            </a:r>
            <a:endParaRPr/>
          </a:p>
        </p:txBody>
      </p:sp>
      <p:pic>
        <p:nvPicPr>
          <p:cNvPr id="317" name="Google Shape;317;p44"/>
          <p:cNvPicPr preferRelativeResize="0"/>
          <p:nvPr/>
        </p:nvPicPr>
        <p:blipFill>
          <a:blip r:embed="rId4">
            <a:alphaModFix/>
          </a:blip>
          <a:stretch>
            <a:fillRect/>
          </a:stretch>
        </p:blipFill>
        <p:spPr>
          <a:xfrm>
            <a:off x="6990922" y="4666222"/>
            <a:ext cx="2097025" cy="3428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321" name="Shape 321"/>
        <p:cNvGrpSpPr/>
        <p:nvPr/>
      </p:nvGrpSpPr>
      <p:grpSpPr>
        <a:xfrm>
          <a:off x="0" y="0"/>
          <a:ext cx="0" cy="0"/>
          <a:chOff x="0" y="0"/>
          <a:chExt cx="0" cy="0"/>
        </a:xfrm>
      </p:grpSpPr>
      <p:sp>
        <p:nvSpPr>
          <p:cNvPr id="322" name="Google Shape;322;p45"/>
          <p:cNvSpPr txBox="1"/>
          <p:nvPr>
            <p:ph type="title"/>
          </p:nvPr>
        </p:nvSpPr>
        <p:spPr>
          <a:xfrm>
            <a:off x="311700" y="1752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sz="2600"/>
              <a:t>Fackförbundens krav </a:t>
            </a:r>
            <a:endParaRPr sz="2600"/>
          </a:p>
        </p:txBody>
      </p:sp>
      <p:sp>
        <p:nvSpPr>
          <p:cNvPr id="323" name="Google Shape;323;p45"/>
          <p:cNvSpPr txBox="1"/>
          <p:nvPr>
            <p:ph idx="1" type="body"/>
          </p:nvPr>
        </p:nvSpPr>
        <p:spPr>
          <a:xfrm>
            <a:off x="311700" y="1417800"/>
            <a:ext cx="8520600" cy="3150900"/>
          </a:xfrm>
          <a:prstGeom prst="rect">
            <a:avLst/>
          </a:prstGeom>
        </p:spPr>
        <p:txBody>
          <a:bodyPr anchorCtr="0" anchor="t" bIns="91425" lIns="91425" spcFirstLastPara="1" rIns="91425" wrap="square" tIns="91425">
            <a:normAutofit fontScale="92500" lnSpcReduction="10000"/>
          </a:bodyPr>
          <a:lstStyle/>
          <a:p>
            <a:pPr indent="-355599" lvl="0" marL="457200" rtl="0" algn="l">
              <a:spcBef>
                <a:spcPts val="0"/>
              </a:spcBef>
              <a:spcAft>
                <a:spcPts val="0"/>
              </a:spcAft>
              <a:buSzPct val="120120"/>
              <a:buAutoNum type="arabicPeriod"/>
            </a:pPr>
            <a:r>
              <a:rPr lang="sv"/>
              <a:t>Tillräcklig personlig skyddsutrustning</a:t>
            </a:r>
            <a:endParaRPr/>
          </a:p>
          <a:p>
            <a:pPr indent="-342900" lvl="0" marL="457200" rtl="0" algn="l">
              <a:spcBef>
                <a:spcPts val="0"/>
              </a:spcBef>
              <a:spcAft>
                <a:spcPts val="0"/>
              </a:spcAft>
              <a:buSzPct val="108108"/>
              <a:buAutoNum type="arabicPeriod"/>
            </a:pPr>
            <a:r>
              <a:rPr lang="sv"/>
              <a:t>Tillgång till testning</a:t>
            </a:r>
            <a:endParaRPr/>
          </a:p>
          <a:p>
            <a:pPr indent="-342900" lvl="0" marL="457200" rtl="0" algn="l">
              <a:spcBef>
                <a:spcPts val="0"/>
              </a:spcBef>
              <a:spcAft>
                <a:spcPts val="0"/>
              </a:spcAft>
              <a:buSzPct val="108108"/>
              <a:buAutoNum type="arabicPeriod"/>
            </a:pPr>
            <a:r>
              <a:rPr lang="sv"/>
              <a:t>Äldreomsorgsarbetare och deras skyddsombud ska vara med och utforma riktlinjer</a:t>
            </a:r>
            <a:endParaRPr/>
          </a:p>
          <a:p>
            <a:pPr indent="-342900" lvl="0" marL="457200" rtl="0" algn="l">
              <a:spcBef>
                <a:spcPts val="0"/>
              </a:spcBef>
              <a:spcAft>
                <a:spcPts val="0"/>
              </a:spcAft>
              <a:buSzPct val="108108"/>
              <a:buAutoNum type="arabicPeriod"/>
            </a:pPr>
            <a:r>
              <a:rPr lang="sv"/>
              <a:t>Arbetsmiljöinspektioner av alla arbetsplatser	</a:t>
            </a:r>
            <a:endParaRPr/>
          </a:p>
          <a:p>
            <a:pPr indent="-342900" lvl="0" marL="457200" rtl="0" algn="l">
              <a:spcBef>
                <a:spcPts val="0"/>
              </a:spcBef>
              <a:spcAft>
                <a:spcPts val="0"/>
              </a:spcAft>
              <a:buSzPct val="108108"/>
              <a:buAutoNum type="arabicPeriod"/>
            </a:pPr>
            <a:r>
              <a:rPr lang="sv"/>
              <a:t>Sjukersättning och sjuklön</a:t>
            </a:r>
            <a:endParaRPr/>
          </a:p>
          <a:p>
            <a:pPr indent="-342900" lvl="0" marL="457200" rtl="0" algn="l">
              <a:spcBef>
                <a:spcPts val="0"/>
              </a:spcBef>
              <a:spcAft>
                <a:spcPts val="0"/>
              </a:spcAft>
              <a:buSzPct val="108108"/>
              <a:buAutoNum type="arabicPeriod"/>
            </a:pPr>
            <a:r>
              <a:rPr lang="sv"/>
              <a:t>Erkänn covid-19 som en arbetsrelaterad sjukdom</a:t>
            </a:r>
            <a:endParaRPr/>
          </a:p>
          <a:p>
            <a:pPr indent="-342900" lvl="0" marL="457200" rtl="0" algn="l">
              <a:spcBef>
                <a:spcPts val="0"/>
              </a:spcBef>
              <a:spcAft>
                <a:spcPts val="0"/>
              </a:spcAft>
              <a:buSzPct val="108108"/>
              <a:buAutoNum type="arabicPeriod"/>
            </a:pPr>
            <a:r>
              <a:rPr lang="sv"/>
              <a:t>Skärpta bemanningskrav</a:t>
            </a:r>
            <a:endParaRPr/>
          </a:p>
          <a:p>
            <a:pPr indent="-342900" lvl="0" marL="457200" rtl="0" algn="l">
              <a:spcBef>
                <a:spcPts val="0"/>
              </a:spcBef>
              <a:spcAft>
                <a:spcPts val="0"/>
              </a:spcAft>
              <a:buSzPct val="108108"/>
              <a:buAutoNum type="arabicPeriod"/>
            </a:pPr>
            <a:r>
              <a:rPr lang="sv"/>
              <a:t>Ökad tryggheten för äldreomsorgsarbetare</a:t>
            </a:r>
            <a:endParaRPr/>
          </a:p>
          <a:p>
            <a:pPr indent="-354885" lvl="0" marL="457200" rtl="0" algn="l">
              <a:spcBef>
                <a:spcPts val="0"/>
              </a:spcBef>
              <a:spcAft>
                <a:spcPts val="0"/>
              </a:spcAft>
              <a:buSzPct val="100000"/>
              <a:buAutoNum type="arabicPeriod"/>
            </a:pPr>
            <a:r>
              <a:rPr b="1" lang="sv" sz="2150"/>
              <a:t>"In-sourcing” istället för ytterligare outsourcing</a:t>
            </a:r>
            <a:endParaRPr b="1" sz="2150"/>
          </a:p>
          <a:p>
            <a:pPr indent="-342900" lvl="0" marL="457200" rtl="0" algn="l">
              <a:spcBef>
                <a:spcPts val="0"/>
              </a:spcBef>
              <a:spcAft>
                <a:spcPts val="0"/>
              </a:spcAft>
              <a:buSzPct val="97297"/>
              <a:buAutoNum type="arabicPeriod"/>
            </a:pPr>
            <a:r>
              <a:rPr lang="sv"/>
              <a:t>Genomgripande reform av äldreomsorgen</a:t>
            </a:r>
            <a:endParaRPr b="1" sz="2000"/>
          </a:p>
        </p:txBody>
      </p:sp>
      <p:pic>
        <p:nvPicPr>
          <p:cNvPr id="324" name="Google Shape;324;p45"/>
          <p:cNvPicPr preferRelativeResize="0"/>
          <p:nvPr/>
        </p:nvPicPr>
        <p:blipFill>
          <a:blip r:embed="rId3">
            <a:alphaModFix/>
          </a:blip>
          <a:stretch>
            <a:fillRect/>
          </a:stretch>
        </p:blipFill>
        <p:spPr>
          <a:xfrm>
            <a:off x="6990922" y="4666222"/>
            <a:ext cx="2097025" cy="3428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328" name="Shape 328"/>
        <p:cNvGrpSpPr/>
        <p:nvPr/>
      </p:nvGrpSpPr>
      <p:grpSpPr>
        <a:xfrm>
          <a:off x="0" y="0"/>
          <a:ext cx="0" cy="0"/>
          <a:chOff x="0" y="0"/>
          <a:chExt cx="0" cy="0"/>
        </a:xfrm>
      </p:grpSpPr>
      <p:pic>
        <p:nvPicPr>
          <p:cNvPr id="329" name="Google Shape;329;p46"/>
          <p:cNvPicPr preferRelativeResize="0"/>
          <p:nvPr/>
        </p:nvPicPr>
        <p:blipFill>
          <a:blip r:embed="rId3">
            <a:alphaModFix amt="44000"/>
          </a:blip>
          <a:stretch>
            <a:fillRect/>
          </a:stretch>
        </p:blipFill>
        <p:spPr>
          <a:xfrm>
            <a:off x="0" y="0"/>
            <a:ext cx="9144000" cy="5143500"/>
          </a:xfrm>
          <a:prstGeom prst="rect">
            <a:avLst/>
          </a:prstGeom>
          <a:noFill/>
          <a:ln>
            <a:noFill/>
          </a:ln>
        </p:spPr>
      </p:pic>
      <p:sp>
        <p:nvSpPr>
          <p:cNvPr id="330" name="Google Shape;330;p46"/>
          <p:cNvSpPr txBox="1"/>
          <p:nvPr>
            <p:ph type="title"/>
          </p:nvPr>
        </p:nvSpPr>
        <p:spPr>
          <a:xfrm>
            <a:off x="311700" y="1752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sz="2600"/>
              <a:t>"In-sourcing” istället för ytterligare outsourcing</a:t>
            </a:r>
            <a:endParaRPr sz="2600"/>
          </a:p>
        </p:txBody>
      </p:sp>
      <p:sp>
        <p:nvSpPr>
          <p:cNvPr id="331" name="Google Shape;331;p46"/>
          <p:cNvSpPr txBox="1"/>
          <p:nvPr>
            <p:ph idx="1" type="body"/>
          </p:nvPr>
        </p:nvSpPr>
        <p:spPr>
          <a:xfrm>
            <a:off x="4833300" y="1210950"/>
            <a:ext cx="3999000" cy="3150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sv"/>
              <a:t>I England har fackförbund fört kampanjer för att minska den privata sektorn i äldreomsorgen. </a:t>
            </a:r>
            <a:r>
              <a:rPr lang="sv"/>
              <a:t> Flera åtgärder har presenterats såsom striktare regleringar och ökad transparens. </a:t>
            </a:r>
            <a:r>
              <a:rPr lang="sv">
                <a:highlight>
                  <a:srgbClr val="000000"/>
                </a:highlight>
              </a:rPr>
              <a:t>Facken har framfört en “insourcing first policy” som ett första steg mot att avveckla dagens vinstmodell. </a:t>
            </a:r>
            <a:endParaRPr>
              <a:highlight>
                <a:srgbClr val="000000"/>
              </a:highlight>
            </a:endParaRPr>
          </a:p>
        </p:txBody>
      </p:sp>
      <p:pic>
        <p:nvPicPr>
          <p:cNvPr id="332" name="Google Shape;332;p46"/>
          <p:cNvPicPr preferRelativeResize="0"/>
          <p:nvPr/>
        </p:nvPicPr>
        <p:blipFill>
          <a:blip r:embed="rId4">
            <a:alphaModFix/>
          </a:blip>
          <a:stretch>
            <a:fillRect/>
          </a:stretch>
        </p:blipFill>
        <p:spPr>
          <a:xfrm>
            <a:off x="6990922" y="4666222"/>
            <a:ext cx="2097025" cy="3428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336" name="Shape 336"/>
        <p:cNvGrpSpPr/>
        <p:nvPr/>
      </p:nvGrpSpPr>
      <p:grpSpPr>
        <a:xfrm>
          <a:off x="0" y="0"/>
          <a:ext cx="0" cy="0"/>
          <a:chOff x="0" y="0"/>
          <a:chExt cx="0" cy="0"/>
        </a:xfrm>
      </p:grpSpPr>
      <p:sp>
        <p:nvSpPr>
          <p:cNvPr id="337" name="Google Shape;337;p47"/>
          <p:cNvSpPr txBox="1"/>
          <p:nvPr>
            <p:ph type="title"/>
          </p:nvPr>
        </p:nvSpPr>
        <p:spPr>
          <a:xfrm>
            <a:off x="311700" y="1752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sz="2600"/>
              <a:t>Fackförbundens krav </a:t>
            </a:r>
            <a:endParaRPr sz="2600"/>
          </a:p>
        </p:txBody>
      </p:sp>
      <p:sp>
        <p:nvSpPr>
          <p:cNvPr id="338" name="Google Shape;338;p47"/>
          <p:cNvSpPr txBox="1"/>
          <p:nvPr>
            <p:ph idx="1" type="body"/>
          </p:nvPr>
        </p:nvSpPr>
        <p:spPr>
          <a:xfrm>
            <a:off x="311700" y="1417800"/>
            <a:ext cx="8520600" cy="3150900"/>
          </a:xfrm>
          <a:prstGeom prst="rect">
            <a:avLst/>
          </a:prstGeom>
        </p:spPr>
        <p:txBody>
          <a:bodyPr anchorCtr="0" anchor="t" bIns="91425" lIns="91425" spcFirstLastPara="1" rIns="91425" wrap="square" tIns="91425">
            <a:normAutofit fontScale="92500" lnSpcReduction="10000"/>
          </a:bodyPr>
          <a:lstStyle/>
          <a:p>
            <a:pPr indent="-355599" lvl="0" marL="457200" rtl="0" algn="l">
              <a:spcBef>
                <a:spcPts val="0"/>
              </a:spcBef>
              <a:spcAft>
                <a:spcPts val="0"/>
              </a:spcAft>
              <a:buSzPct val="120120"/>
              <a:buAutoNum type="arabicPeriod"/>
            </a:pPr>
            <a:r>
              <a:rPr lang="sv"/>
              <a:t>Tillräcklig personlig skyddsutrustning</a:t>
            </a:r>
            <a:endParaRPr/>
          </a:p>
          <a:p>
            <a:pPr indent="-342900" lvl="0" marL="457200" rtl="0" algn="l">
              <a:spcBef>
                <a:spcPts val="0"/>
              </a:spcBef>
              <a:spcAft>
                <a:spcPts val="0"/>
              </a:spcAft>
              <a:buSzPct val="108108"/>
              <a:buAutoNum type="arabicPeriod"/>
            </a:pPr>
            <a:r>
              <a:rPr lang="sv"/>
              <a:t>Tillgång till testning</a:t>
            </a:r>
            <a:endParaRPr/>
          </a:p>
          <a:p>
            <a:pPr indent="-342900" lvl="0" marL="457200" rtl="0" algn="l">
              <a:spcBef>
                <a:spcPts val="0"/>
              </a:spcBef>
              <a:spcAft>
                <a:spcPts val="0"/>
              </a:spcAft>
              <a:buSzPct val="108108"/>
              <a:buAutoNum type="arabicPeriod"/>
            </a:pPr>
            <a:r>
              <a:rPr lang="sv"/>
              <a:t>Äldreomsorgsarbetare och deras skyddsombud ska vara med och utforma riktlinjer</a:t>
            </a:r>
            <a:endParaRPr/>
          </a:p>
          <a:p>
            <a:pPr indent="-342900" lvl="0" marL="457200" rtl="0" algn="l">
              <a:spcBef>
                <a:spcPts val="0"/>
              </a:spcBef>
              <a:spcAft>
                <a:spcPts val="0"/>
              </a:spcAft>
              <a:buSzPct val="108108"/>
              <a:buAutoNum type="arabicPeriod"/>
            </a:pPr>
            <a:r>
              <a:rPr lang="sv"/>
              <a:t>Arbetsmiljöinspektioner av alla arbetsplatser	</a:t>
            </a:r>
            <a:endParaRPr/>
          </a:p>
          <a:p>
            <a:pPr indent="-342900" lvl="0" marL="457200" rtl="0" algn="l">
              <a:spcBef>
                <a:spcPts val="0"/>
              </a:spcBef>
              <a:spcAft>
                <a:spcPts val="0"/>
              </a:spcAft>
              <a:buSzPct val="108108"/>
              <a:buAutoNum type="arabicPeriod"/>
            </a:pPr>
            <a:r>
              <a:rPr lang="sv"/>
              <a:t>Sjukersättning och sjuklön</a:t>
            </a:r>
            <a:endParaRPr/>
          </a:p>
          <a:p>
            <a:pPr indent="-342900" lvl="0" marL="457200" rtl="0" algn="l">
              <a:spcBef>
                <a:spcPts val="0"/>
              </a:spcBef>
              <a:spcAft>
                <a:spcPts val="0"/>
              </a:spcAft>
              <a:buSzPct val="108108"/>
              <a:buAutoNum type="arabicPeriod"/>
            </a:pPr>
            <a:r>
              <a:rPr lang="sv"/>
              <a:t>Erkänn covid-19 som en arbetsrelaterad sjukdom</a:t>
            </a:r>
            <a:endParaRPr/>
          </a:p>
          <a:p>
            <a:pPr indent="-342900" lvl="0" marL="457200" rtl="0" algn="l">
              <a:spcBef>
                <a:spcPts val="0"/>
              </a:spcBef>
              <a:spcAft>
                <a:spcPts val="0"/>
              </a:spcAft>
              <a:buSzPct val="108108"/>
              <a:buAutoNum type="arabicPeriod"/>
            </a:pPr>
            <a:r>
              <a:rPr lang="sv"/>
              <a:t>Skärpta bemanningskrav</a:t>
            </a:r>
            <a:endParaRPr/>
          </a:p>
          <a:p>
            <a:pPr indent="-342900" lvl="0" marL="457200" rtl="0" algn="l">
              <a:spcBef>
                <a:spcPts val="0"/>
              </a:spcBef>
              <a:spcAft>
                <a:spcPts val="0"/>
              </a:spcAft>
              <a:buSzPct val="108108"/>
              <a:buAutoNum type="arabicPeriod"/>
            </a:pPr>
            <a:r>
              <a:rPr lang="sv"/>
              <a:t>Ökad tryggheten för äldreomsorgsarbetare</a:t>
            </a:r>
            <a:endParaRPr/>
          </a:p>
          <a:p>
            <a:pPr indent="-342900" lvl="0" marL="457200" rtl="0" algn="l">
              <a:spcBef>
                <a:spcPts val="0"/>
              </a:spcBef>
              <a:spcAft>
                <a:spcPts val="0"/>
              </a:spcAft>
              <a:buSzPct val="108108"/>
              <a:buAutoNum type="arabicPeriod"/>
            </a:pPr>
            <a:r>
              <a:rPr lang="sv"/>
              <a:t>"In-sourcing” istället för ytterligare outsourcing</a:t>
            </a:r>
            <a:endParaRPr/>
          </a:p>
          <a:p>
            <a:pPr indent="-354885" lvl="0" marL="457200" rtl="0" algn="l">
              <a:spcBef>
                <a:spcPts val="0"/>
              </a:spcBef>
              <a:spcAft>
                <a:spcPts val="0"/>
              </a:spcAft>
              <a:buSzPct val="100000"/>
              <a:buAutoNum type="arabicPeriod"/>
            </a:pPr>
            <a:r>
              <a:rPr b="1" lang="sv" sz="2150"/>
              <a:t>Genomgripande reform av äldreomsorgen</a:t>
            </a:r>
            <a:endParaRPr b="1" sz="2150"/>
          </a:p>
        </p:txBody>
      </p:sp>
      <p:pic>
        <p:nvPicPr>
          <p:cNvPr id="339" name="Google Shape;339;p47"/>
          <p:cNvPicPr preferRelativeResize="0"/>
          <p:nvPr/>
        </p:nvPicPr>
        <p:blipFill>
          <a:blip r:embed="rId3">
            <a:alphaModFix/>
          </a:blip>
          <a:stretch>
            <a:fillRect/>
          </a:stretch>
        </p:blipFill>
        <p:spPr>
          <a:xfrm>
            <a:off x="6990922" y="4666222"/>
            <a:ext cx="2097025" cy="3428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343" name="Shape 343"/>
        <p:cNvGrpSpPr/>
        <p:nvPr/>
      </p:nvGrpSpPr>
      <p:grpSpPr>
        <a:xfrm>
          <a:off x="0" y="0"/>
          <a:ext cx="0" cy="0"/>
          <a:chOff x="0" y="0"/>
          <a:chExt cx="0" cy="0"/>
        </a:xfrm>
      </p:grpSpPr>
      <p:pic>
        <p:nvPicPr>
          <p:cNvPr id="344" name="Google Shape;344;p48"/>
          <p:cNvPicPr preferRelativeResize="0"/>
          <p:nvPr/>
        </p:nvPicPr>
        <p:blipFill>
          <a:blip r:embed="rId3">
            <a:alphaModFix amt="44000"/>
          </a:blip>
          <a:stretch>
            <a:fillRect/>
          </a:stretch>
        </p:blipFill>
        <p:spPr>
          <a:xfrm>
            <a:off x="0" y="0"/>
            <a:ext cx="9144000" cy="5143500"/>
          </a:xfrm>
          <a:prstGeom prst="rect">
            <a:avLst/>
          </a:prstGeom>
          <a:noFill/>
          <a:ln>
            <a:noFill/>
          </a:ln>
        </p:spPr>
      </p:pic>
      <p:sp>
        <p:nvSpPr>
          <p:cNvPr id="345" name="Google Shape;345;p48"/>
          <p:cNvSpPr txBox="1"/>
          <p:nvPr>
            <p:ph type="title"/>
          </p:nvPr>
        </p:nvSpPr>
        <p:spPr>
          <a:xfrm>
            <a:off x="311700" y="1752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sz="2600"/>
              <a:t>Genomgripande reform av äldreomsorgen</a:t>
            </a:r>
            <a:endParaRPr sz="2600"/>
          </a:p>
        </p:txBody>
      </p:sp>
      <p:sp>
        <p:nvSpPr>
          <p:cNvPr id="346" name="Google Shape;346;p48"/>
          <p:cNvSpPr txBox="1"/>
          <p:nvPr>
            <p:ph idx="1" type="body"/>
          </p:nvPr>
        </p:nvSpPr>
        <p:spPr>
          <a:xfrm>
            <a:off x="311700" y="1417800"/>
            <a:ext cx="5565300" cy="3150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sv"/>
              <a:t>I både England och Spanien har fackföreningsrörelsen fört kampanjen för långsiktig reformering av äldreomsorgen. </a:t>
            </a:r>
            <a:endParaRPr/>
          </a:p>
          <a:p>
            <a:pPr indent="0" lvl="0" marL="0" rtl="0" algn="l">
              <a:spcBef>
                <a:spcPts val="1200"/>
              </a:spcBef>
              <a:spcAft>
                <a:spcPts val="1200"/>
              </a:spcAft>
              <a:buNone/>
            </a:pPr>
            <a:r>
              <a:rPr lang="sv"/>
              <a:t>I Tyskland har fackförbund krävt tydligare direktiv från EU. De menar att EU borde ta större ansvar genom att stötta och koordinera nationella sjukvårdssystem för att garantera att alla europeer har tillgång till bra vård.</a:t>
            </a:r>
            <a:endParaRPr/>
          </a:p>
        </p:txBody>
      </p:sp>
      <p:pic>
        <p:nvPicPr>
          <p:cNvPr id="347" name="Google Shape;347;p48"/>
          <p:cNvPicPr preferRelativeResize="0"/>
          <p:nvPr/>
        </p:nvPicPr>
        <p:blipFill>
          <a:blip r:embed="rId4">
            <a:alphaModFix/>
          </a:blip>
          <a:stretch>
            <a:fillRect/>
          </a:stretch>
        </p:blipFill>
        <p:spPr>
          <a:xfrm>
            <a:off x="6990922" y="4666222"/>
            <a:ext cx="2097025" cy="3428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351" name="Shape 351"/>
        <p:cNvGrpSpPr/>
        <p:nvPr/>
      </p:nvGrpSpPr>
      <p:grpSpPr>
        <a:xfrm>
          <a:off x="0" y="0"/>
          <a:ext cx="0" cy="0"/>
          <a:chOff x="0" y="0"/>
          <a:chExt cx="0" cy="0"/>
        </a:xfrm>
      </p:grpSpPr>
      <p:pic>
        <p:nvPicPr>
          <p:cNvPr id="352" name="Google Shape;352;p49"/>
          <p:cNvPicPr preferRelativeResize="0"/>
          <p:nvPr/>
        </p:nvPicPr>
        <p:blipFill>
          <a:blip r:embed="rId3">
            <a:alphaModFix amt="30000"/>
          </a:blip>
          <a:stretch>
            <a:fillRect/>
          </a:stretch>
        </p:blipFill>
        <p:spPr>
          <a:xfrm>
            <a:off x="-18950" y="0"/>
            <a:ext cx="9181905" cy="5619750"/>
          </a:xfrm>
          <a:prstGeom prst="rect">
            <a:avLst/>
          </a:prstGeom>
          <a:noFill/>
          <a:ln>
            <a:noFill/>
          </a:ln>
        </p:spPr>
      </p:pic>
      <p:sp>
        <p:nvSpPr>
          <p:cNvPr id="353" name="Google Shape;353;p49"/>
          <p:cNvSpPr txBox="1"/>
          <p:nvPr>
            <p:ph idx="1" type="body"/>
          </p:nvPr>
        </p:nvSpPr>
        <p:spPr>
          <a:xfrm>
            <a:off x="311700" y="1417800"/>
            <a:ext cx="8520600" cy="315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800"/>
              <a:buFont typeface="Arial"/>
              <a:buNone/>
            </a:pPr>
            <a:r>
              <a:rPr lang="sv" sz="2000"/>
              <a:t>Pandemin har blottlagt de brister som äldreomsorgsarbetare och deras fackförbund  har varnat om i åratal. Otrygga arbetsvillkor, underbemanning och underfinansiering har varit förödande för smittspridningen inom äldreomsorgen, och för att skydda de äldre. </a:t>
            </a:r>
            <a:endParaRPr sz="2000"/>
          </a:p>
          <a:p>
            <a:pPr indent="0" lvl="0" marL="0" rtl="0" algn="l">
              <a:spcBef>
                <a:spcPts val="1200"/>
              </a:spcBef>
              <a:spcAft>
                <a:spcPts val="0"/>
              </a:spcAft>
              <a:buNone/>
            </a:pPr>
            <a:r>
              <a:rPr lang="sv" sz="2000">
                <a:highlight>
                  <a:srgbClr val="000000"/>
                </a:highlight>
              </a:rPr>
              <a:t>Det här hög tid att vi lyssnar nu! </a:t>
            </a:r>
            <a:endParaRPr sz="2000"/>
          </a:p>
        </p:txBody>
      </p:sp>
      <p:pic>
        <p:nvPicPr>
          <p:cNvPr id="354" name="Google Shape;354;p49"/>
          <p:cNvPicPr preferRelativeResize="0"/>
          <p:nvPr/>
        </p:nvPicPr>
        <p:blipFill>
          <a:blip r:embed="rId4">
            <a:alphaModFix/>
          </a:blip>
          <a:stretch>
            <a:fillRect/>
          </a:stretch>
        </p:blipFill>
        <p:spPr>
          <a:xfrm>
            <a:off x="6990922" y="4666222"/>
            <a:ext cx="2097025" cy="3428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358" name="Shape 358"/>
        <p:cNvGrpSpPr/>
        <p:nvPr/>
      </p:nvGrpSpPr>
      <p:grpSpPr>
        <a:xfrm>
          <a:off x="0" y="0"/>
          <a:ext cx="0" cy="0"/>
          <a:chOff x="0" y="0"/>
          <a:chExt cx="0" cy="0"/>
        </a:xfrm>
      </p:grpSpPr>
      <p:pic>
        <p:nvPicPr>
          <p:cNvPr id="359" name="Google Shape;359;p50"/>
          <p:cNvPicPr preferRelativeResize="0"/>
          <p:nvPr/>
        </p:nvPicPr>
        <p:blipFill>
          <a:blip r:embed="rId3">
            <a:alphaModFix amt="36000"/>
          </a:blip>
          <a:stretch>
            <a:fillRect/>
          </a:stretch>
        </p:blipFill>
        <p:spPr>
          <a:xfrm>
            <a:off x="-571500" y="0"/>
            <a:ext cx="10287000" cy="5210723"/>
          </a:xfrm>
          <a:prstGeom prst="rect">
            <a:avLst/>
          </a:prstGeom>
          <a:noFill/>
          <a:ln>
            <a:noFill/>
          </a:ln>
        </p:spPr>
      </p:pic>
      <p:sp>
        <p:nvSpPr>
          <p:cNvPr id="360" name="Google Shape;360;p50"/>
          <p:cNvSpPr txBox="1"/>
          <p:nvPr>
            <p:ph type="title"/>
          </p:nvPr>
        </p:nvSpPr>
        <p:spPr>
          <a:xfrm>
            <a:off x="311700" y="298500"/>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sz="4000"/>
              <a:t>Tack för att ni lyssnade!</a:t>
            </a:r>
            <a:endParaRPr sz="4000"/>
          </a:p>
        </p:txBody>
      </p:sp>
      <p:sp>
        <p:nvSpPr>
          <p:cNvPr id="361" name="Google Shape;361;p50"/>
          <p:cNvSpPr txBox="1"/>
          <p:nvPr>
            <p:ph idx="1" type="body"/>
          </p:nvPr>
        </p:nvSpPr>
        <p:spPr>
          <a:xfrm>
            <a:off x="311700" y="1417800"/>
            <a:ext cx="8520600" cy="31509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r">
              <a:spcBef>
                <a:spcPts val="1200"/>
              </a:spcBef>
              <a:spcAft>
                <a:spcPts val="1200"/>
              </a:spcAft>
              <a:buNone/>
            </a:pPr>
            <a:r>
              <a:rPr lang="sv"/>
              <a:t>lisa.pelling@arenagruppen.se</a:t>
            </a:r>
            <a:endParaRPr/>
          </a:p>
        </p:txBody>
      </p:sp>
      <p:pic>
        <p:nvPicPr>
          <p:cNvPr id="362" name="Google Shape;362;p50"/>
          <p:cNvPicPr preferRelativeResize="0"/>
          <p:nvPr/>
        </p:nvPicPr>
        <p:blipFill>
          <a:blip r:embed="rId4">
            <a:alphaModFix/>
          </a:blip>
          <a:stretch>
            <a:fillRect/>
          </a:stretch>
        </p:blipFill>
        <p:spPr>
          <a:xfrm>
            <a:off x="6990922" y="4666222"/>
            <a:ext cx="2097025" cy="342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97" name="Shape 97"/>
        <p:cNvGrpSpPr/>
        <p:nvPr/>
      </p:nvGrpSpPr>
      <p:grpSpPr>
        <a:xfrm>
          <a:off x="0" y="0"/>
          <a:ext cx="0" cy="0"/>
          <a:chOff x="0" y="0"/>
          <a:chExt cx="0" cy="0"/>
        </a:xfrm>
      </p:grpSpPr>
      <p:pic>
        <p:nvPicPr>
          <p:cNvPr id="98" name="Google Shape;98;p16"/>
          <p:cNvPicPr preferRelativeResize="0"/>
          <p:nvPr/>
        </p:nvPicPr>
        <p:blipFill>
          <a:blip r:embed="rId3">
            <a:alphaModFix amt="43000"/>
          </a:blip>
          <a:stretch>
            <a:fillRect/>
          </a:stretch>
        </p:blipFill>
        <p:spPr>
          <a:xfrm>
            <a:off x="0" y="0"/>
            <a:ext cx="9144000" cy="5143500"/>
          </a:xfrm>
          <a:prstGeom prst="rect">
            <a:avLst/>
          </a:prstGeom>
          <a:noFill/>
          <a:ln>
            <a:noFill/>
          </a:ln>
        </p:spPr>
      </p:pic>
      <p:sp>
        <p:nvSpPr>
          <p:cNvPr id="99" name="Google Shape;99;p16"/>
          <p:cNvSpPr txBox="1"/>
          <p:nvPr>
            <p:ph idx="1" type="body"/>
          </p:nvPr>
        </p:nvSpPr>
        <p:spPr>
          <a:xfrm>
            <a:off x="311700" y="1437325"/>
            <a:ext cx="3750600" cy="31509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None/>
            </a:pPr>
            <a:r>
              <a:rPr lang="sv" sz="1600"/>
              <a:t>Äldreomsorgen prioriterades inte </a:t>
            </a:r>
            <a:br>
              <a:rPr lang="sv" sz="1600"/>
            </a:br>
            <a:r>
              <a:rPr lang="sv" sz="1600"/>
              <a:t>(särskilt i början av krisen)</a:t>
            </a:r>
            <a:endParaRPr sz="1600"/>
          </a:p>
          <a:p>
            <a:pPr indent="0" lvl="0" marL="0" rtl="0" algn="l">
              <a:spcBef>
                <a:spcPts val="1200"/>
              </a:spcBef>
              <a:spcAft>
                <a:spcPts val="0"/>
              </a:spcAft>
              <a:buNone/>
            </a:pPr>
            <a:r>
              <a:rPr lang="sv" sz="1600"/>
              <a:t>Nästan hälften av dödsfallen har </a:t>
            </a:r>
            <a:br>
              <a:rPr lang="sv" sz="1600"/>
            </a:br>
            <a:r>
              <a:rPr lang="sv" sz="1600"/>
              <a:t>ägt rum inom äldreomsorgen</a:t>
            </a:r>
            <a:endParaRPr sz="1600"/>
          </a:p>
          <a:p>
            <a:pPr indent="0" lvl="0" marL="0" rtl="0" algn="l">
              <a:spcBef>
                <a:spcPts val="0"/>
              </a:spcBef>
              <a:spcAft>
                <a:spcPts val="1200"/>
              </a:spcAft>
              <a:buNone/>
            </a:pPr>
            <a:r>
              <a:t/>
            </a:r>
            <a:endParaRPr b="1" sz="1600"/>
          </a:p>
        </p:txBody>
      </p:sp>
      <p:sp>
        <p:nvSpPr>
          <p:cNvPr id="100" name="Google Shape;100;p16"/>
          <p:cNvSpPr txBox="1"/>
          <p:nvPr>
            <p:ph type="title"/>
          </p:nvPr>
        </p:nvSpPr>
        <p:spPr>
          <a:xfrm>
            <a:off x="311700" y="372725"/>
            <a:ext cx="8520600" cy="645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v"/>
              <a:t>Äldreomsorgen och coronakrisen</a:t>
            </a:r>
            <a:endParaRPr/>
          </a:p>
        </p:txBody>
      </p:sp>
      <p:pic>
        <p:nvPicPr>
          <p:cNvPr id="101" name="Google Shape;101;p16"/>
          <p:cNvPicPr preferRelativeResize="0"/>
          <p:nvPr/>
        </p:nvPicPr>
        <p:blipFill>
          <a:blip r:embed="rId4">
            <a:alphaModFix/>
          </a:blip>
          <a:stretch>
            <a:fillRect/>
          </a:stretch>
        </p:blipFill>
        <p:spPr>
          <a:xfrm>
            <a:off x="6990922" y="4666222"/>
            <a:ext cx="2097025" cy="342800"/>
          </a:xfrm>
          <a:prstGeom prst="rect">
            <a:avLst/>
          </a:prstGeom>
          <a:noFill/>
          <a:ln>
            <a:noFill/>
          </a:ln>
        </p:spPr>
      </p:pic>
      <p:sp>
        <p:nvSpPr>
          <p:cNvPr id="102" name="Google Shape;102;p16"/>
          <p:cNvSpPr txBox="1"/>
          <p:nvPr/>
        </p:nvSpPr>
        <p:spPr>
          <a:xfrm>
            <a:off x="5926325" y="959125"/>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chemeClr val="dk1"/>
              </a:solidFill>
              <a:highlight>
                <a:srgbClr val="000000"/>
              </a:highlight>
              <a:latin typeface="Lato"/>
              <a:ea typeface="Lato"/>
              <a:cs typeface="Lato"/>
              <a:sym typeface="Lato"/>
            </a:endParaRPr>
          </a:p>
        </p:txBody>
      </p:sp>
      <p:sp>
        <p:nvSpPr>
          <p:cNvPr id="103" name="Google Shape;103;p16"/>
          <p:cNvSpPr txBox="1"/>
          <p:nvPr/>
        </p:nvSpPr>
        <p:spPr>
          <a:xfrm>
            <a:off x="5608400" y="2214975"/>
            <a:ext cx="30000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
                <a:solidFill>
                  <a:schemeClr val="dk1"/>
                </a:solidFill>
                <a:highlight>
                  <a:srgbClr val="000000"/>
                </a:highlight>
                <a:latin typeface="Lato"/>
                <a:ea typeface="Lato"/>
                <a:cs typeface="Lato"/>
                <a:sym typeface="Lato"/>
              </a:rPr>
              <a:t>COVID-19 «har understrukit långvariga problem i äldreomsorgen i de flesta länder: underfinansiering, brist på ansvarstagande, fragmentisering, dålig samordning mellan sjukvården och äldreomsorgen, och en undervärderad personalstyrka» (WHO) </a:t>
            </a:r>
            <a:endParaRPr>
              <a:solidFill>
                <a:schemeClr val="dk1"/>
              </a:solidFill>
              <a:highlight>
                <a:srgbClr val="000000"/>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107" name="Shape 107"/>
        <p:cNvGrpSpPr/>
        <p:nvPr/>
      </p:nvGrpSpPr>
      <p:grpSpPr>
        <a:xfrm>
          <a:off x="0" y="0"/>
          <a:ext cx="0" cy="0"/>
          <a:chOff x="0" y="0"/>
          <a:chExt cx="0" cy="0"/>
        </a:xfrm>
      </p:grpSpPr>
      <p:sp>
        <p:nvSpPr>
          <p:cNvPr id="108" name="Google Shape;108;p17"/>
          <p:cNvSpPr txBox="1"/>
          <p:nvPr>
            <p:ph type="title"/>
          </p:nvPr>
        </p:nvSpPr>
        <p:spPr>
          <a:xfrm>
            <a:off x="311700" y="31627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sz="2600"/>
              <a:t>Arbetsvillkor på coronakrisens frontlinje</a:t>
            </a:r>
            <a:endParaRPr sz="2600"/>
          </a:p>
        </p:txBody>
      </p:sp>
      <p:sp>
        <p:nvSpPr>
          <p:cNvPr id="109" name="Google Shape;109;p17"/>
          <p:cNvSpPr txBox="1"/>
          <p:nvPr>
            <p:ph idx="1" type="body"/>
          </p:nvPr>
        </p:nvSpPr>
        <p:spPr>
          <a:xfrm>
            <a:off x="311700" y="1417800"/>
            <a:ext cx="8520600" cy="3150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rgbClr val="000000"/>
              </a:buClr>
              <a:buSzPts val="1946"/>
              <a:buFont typeface="Arial"/>
              <a:buNone/>
            </a:pPr>
            <a:r>
              <a:rPr lang="sv"/>
              <a:t>Oskyddade: brist på personlig skyddsutrustning</a:t>
            </a:r>
            <a:endParaRPr/>
          </a:p>
          <a:p>
            <a:pPr indent="0" lvl="0" marL="0" rtl="0" algn="l">
              <a:spcBef>
                <a:spcPts val="1200"/>
              </a:spcBef>
              <a:spcAft>
                <a:spcPts val="0"/>
              </a:spcAft>
              <a:buClr>
                <a:srgbClr val="000000"/>
              </a:buClr>
              <a:buSzPts val="1946"/>
              <a:buFont typeface="Arial"/>
              <a:buNone/>
            </a:pPr>
            <a:r>
              <a:rPr lang="sv"/>
              <a:t>Nedprioriterade: brist på resurser och uppmärksamhet</a:t>
            </a:r>
            <a:endParaRPr/>
          </a:p>
          <a:p>
            <a:pPr indent="0" lvl="0" marL="0" rtl="0" algn="l">
              <a:spcBef>
                <a:spcPts val="1200"/>
              </a:spcBef>
              <a:spcAft>
                <a:spcPts val="0"/>
              </a:spcAft>
              <a:buClr>
                <a:srgbClr val="000000"/>
              </a:buClr>
              <a:buSzPts val="1946"/>
              <a:buFont typeface="Arial"/>
              <a:buNone/>
            </a:pPr>
            <a:r>
              <a:rPr lang="sv"/>
              <a:t>Utlämnade: tvingades jobba under outhärdlig press, mötte ett välfärdssystem som inte höll måttet</a:t>
            </a:r>
            <a:endParaRPr/>
          </a:p>
          <a:p>
            <a:pPr indent="0" lvl="0" marL="0" rtl="0" algn="l">
              <a:spcBef>
                <a:spcPts val="1200"/>
              </a:spcBef>
              <a:spcAft>
                <a:spcPts val="0"/>
              </a:spcAft>
              <a:buClr>
                <a:srgbClr val="000000"/>
              </a:buClr>
              <a:buSzPts val="1946"/>
              <a:buFont typeface="Arial"/>
              <a:buNone/>
            </a:pPr>
            <a:r>
              <a:rPr lang="sv"/>
              <a:t>Otrygga: bristande skydd vid sjukdom</a:t>
            </a:r>
            <a:endParaRPr/>
          </a:p>
          <a:p>
            <a:pPr indent="0" lvl="0" marL="0" rtl="0" algn="l">
              <a:spcBef>
                <a:spcPts val="1200"/>
              </a:spcBef>
              <a:spcAft>
                <a:spcPts val="0"/>
              </a:spcAft>
              <a:buClr>
                <a:srgbClr val="000000"/>
              </a:buClr>
              <a:buSzPts val="1946"/>
              <a:buFont typeface="Arial"/>
              <a:buNone/>
            </a:pPr>
            <a:r>
              <a:rPr lang="sv"/>
              <a:t>Obegränsade: massor av övertid </a:t>
            </a:r>
            <a:endParaRPr/>
          </a:p>
          <a:p>
            <a:pPr indent="0" lvl="0" marL="0" rtl="0" algn="l">
              <a:spcBef>
                <a:spcPts val="1200"/>
              </a:spcBef>
              <a:spcAft>
                <a:spcPts val="1200"/>
              </a:spcAft>
              <a:buNone/>
            </a:pPr>
            <a:r>
              <a:rPr lang="sv"/>
              <a:t>Utan tvekan: personalens arbetsvillkor var avgörande för skyddet av de äldre</a:t>
            </a:r>
            <a:endParaRPr b="1" sz="2000"/>
          </a:p>
        </p:txBody>
      </p:sp>
      <p:pic>
        <p:nvPicPr>
          <p:cNvPr id="110" name="Google Shape;110;p17"/>
          <p:cNvPicPr preferRelativeResize="0"/>
          <p:nvPr/>
        </p:nvPicPr>
        <p:blipFill>
          <a:blip r:embed="rId3">
            <a:alphaModFix/>
          </a:blip>
          <a:stretch>
            <a:fillRect/>
          </a:stretch>
        </p:blipFill>
        <p:spPr>
          <a:xfrm>
            <a:off x="6990922" y="4666222"/>
            <a:ext cx="2097025" cy="342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114" name="Shape 114"/>
        <p:cNvGrpSpPr/>
        <p:nvPr/>
      </p:nvGrpSpPr>
      <p:grpSpPr>
        <a:xfrm>
          <a:off x="0" y="0"/>
          <a:ext cx="0" cy="0"/>
          <a:chOff x="0" y="0"/>
          <a:chExt cx="0" cy="0"/>
        </a:xfrm>
      </p:grpSpPr>
      <p:pic>
        <p:nvPicPr>
          <p:cNvPr id="115" name="Google Shape;115;p18"/>
          <p:cNvPicPr preferRelativeResize="0"/>
          <p:nvPr/>
        </p:nvPicPr>
        <p:blipFill>
          <a:blip r:embed="rId3">
            <a:alphaModFix amt="37000"/>
          </a:blip>
          <a:stretch>
            <a:fillRect/>
          </a:stretch>
        </p:blipFill>
        <p:spPr>
          <a:xfrm>
            <a:off x="0" y="0"/>
            <a:ext cx="9204149" cy="5143500"/>
          </a:xfrm>
          <a:prstGeom prst="rect">
            <a:avLst/>
          </a:prstGeom>
          <a:noFill/>
          <a:ln>
            <a:noFill/>
          </a:ln>
        </p:spPr>
      </p:pic>
      <p:sp>
        <p:nvSpPr>
          <p:cNvPr id="116" name="Google Shape;116;p18"/>
          <p:cNvSpPr txBox="1"/>
          <p:nvPr>
            <p:ph type="title"/>
          </p:nvPr>
        </p:nvSpPr>
        <p:spPr>
          <a:xfrm>
            <a:off x="311700" y="1752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sz="2600"/>
              <a:t>Oskyddade: brist på personlig skyddsutrustning</a:t>
            </a:r>
            <a:endParaRPr sz="2600"/>
          </a:p>
        </p:txBody>
      </p:sp>
      <p:sp>
        <p:nvSpPr>
          <p:cNvPr id="117" name="Google Shape;117;p18"/>
          <p:cNvSpPr txBox="1"/>
          <p:nvPr>
            <p:ph idx="1" type="body"/>
          </p:nvPr>
        </p:nvSpPr>
        <p:spPr>
          <a:xfrm>
            <a:off x="2557800" y="875400"/>
            <a:ext cx="6348900" cy="2240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Clr>
                <a:srgbClr val="000000"/>
              </a:buClr>
              <a:buSzPct val="108108"/>
              <a:buFont typeface="Arial"/>
              <a:buNone/>
            </a:pPr>
            <a:r>
              <a:rPr lang="sv"/>
              <a:t>I Sverige upplevde 42 procent av anställda på äldreboenden situationer när de tvingades arbeta utan tillräcklig personlig skyddsutrustning, 84 procent var oroade över bristen på personlig skyddsutrustning.</a:t>
            </a:r>
            <a:endParaRPr/>
          </a:p>
          <a:p>
            <a:pPr indent="0" lvl="0" marL="0" rtl="0" algn="l">
              <a:spcBef>
                <a:spcPts val="1200"/>
              </a:spcBef>
              <a:spcAft>
                <a:spcPts val="0"/>
              </a:spcAft>
              <a:buNone/>
            </a:pPr>
            <a:r>
              <a:rPr lang="sv"/>
              <a:t>I Finland tvingades äldreomsorgsanställda skydda sig med regnrockar </a:t>
            </a:r>
            <a:r>
              <a:rPr lang="sv"/>
              <a:t>och tillverka munskydd av pappersservetter.</a:t>
            </a:r>
            <a:endParaRPr/>
          </a:p>
          <a:p>
            <a:pPr indent="0" lvl="0" marL="0" rtl="0" algn="l">
              <a:spcBef>
                <a:spcPts val="1200"/>
              </a:spcBef>
              <a:spcAft>
                <a:spcPts val="1200"/>
              </a:spcAft>
              <a:buNone/>
            </a:pPr>
            <a:r>
              <a:t/>
            </a:r>
            <a:endParaRPr sz="1375"/>
          </a:p>
        </p:txBody>
      </p:sp>
      <p:pic>
        <p:nvPicPr>
          <p:cNvPr id="118" name="Google Shape;118;p18"/>
          <p:cNvPicPr preferRelativeResize="0"/>
          <p:nvPr/>
        </p:nvPicPr>
        <p:blipFill>
          <a:blip r:embed="rId4">
            <a:alphaModFix/>
          </a:blip>
          <a:stretch>
            <a:fillRect/>
          </a:stretch>
        </p:blipFill>
        <p:spPr>
          <a:xfrm>
            <a:off x="6990922" y="4666222"/>
            <a:ext cx="2097025" cy="342800"/>
          </a:xfrm>
          <a:prstGeom prst="rect">
            <a:avLst/>
          </a:prstGeom>
          <a:noFill/>
          <a:ln>
            <a:noFill/>
          </a:ln>
        </p:spPr>
      </p:pic>
      <p:sp>
        <p:nvSpPr>
          <p:cNvPr id="119" name="Google Shape;119;p18"/>
          <p:cNvSpPr txBox="1"/>
          <p:nvPr/>
        </p:nvSpPr>
        <p:spPr>
          <a:xfrm>
            <a:off x="4734250" y="2660100"/>
            <a:ext cx="3604500" cy="1857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sv" sz="1375">
                <a:solidFill>
                  <a:schemeClr val="dk1"/>
                </a:solidFill>
                <a:highlight>
                  <a:srgbClr val="000000"/>
                </a:highlight>
                <a:latin typeface="Lato"/>
                <a:ea typeface="Lato"/>
                <a:cs typeface="Lato"/>
                <a:sym typeface="Lato"/>
              </a:rPr>
              <a:t>«Det här är en stor oro för mig, att jag inte vet om jag kan råka smitta någon av de äldre på boendet. Jag besöker inte mina egna äldre föräldrar, eftersom jag är orolig för att smitta dom. Och så jobbar jag med äldre, och har ingen skyddsutrustning alls.» (Ur intervju i rapporten från Danmark)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123" name="Shape 123"/>
        <p:cNvGrpSpPr/>
        <p:nvPr/>
      </p:nvGrpSpPr>
      <p:grpSpPr>
        <a:xfrm>
          <a:off x="0" y="0"/>
          <a:ext cx="0" cy="0"/>
          <a:chOff x="0" y="0"/>
          <a:chExt cx="0" cy="0"/>
        </a:xfrm>
      </p:grpSpPr>
      <p:sp>
        <p:nvSpPr>
          <p:cNvPr id="124" name="Google Shape;124;p19"/>
          <p:cNvSpPr txBox="1"/>
          <p:nvPr>
            <p:ph type="title"/>
          </p:nvPr>
        </p:nvSpPr>
        <p:spPr>
          <a:xfrm>
            <a:off x="311700" y="1752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sz="2600"/>
              <a:t>Arbetsvillkor på coronakrisens frontlinje</a:t>
            </a:r>
            <a:endParaRPr sz="2600"/>
          </a:p>
        </p:txBody>
      </p:sp>
      <p:sp>
        <p:nvSpPr>
          <p:cNvPr id="125" name="Google Shape;125;p19"/>
          <p:cNvSpPr txBox="1"/>
          <p:nvPr>
            <p:ph idx="1" type="body"/>
          </p:nvPr>
        </p:nvSpPr>
        <p:spPr>
          <a:xfrm>
            <a:off x="311700" y="1417800"/>
            <a:ext cx="8520600" cy="3150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sv"/>
              <a:t>Oskyddade: brist på personlig skyddsutrustning</a:t>
            </a:r>
            <a:endParaRPr/>
          </a:p>
          <a:p>
            <a:pPr indent="0" lvl="0" marL="0" rtl="0" algn="l">
              <a:spcBef>
                <a:spcPts val="1200"/>
              </a:spcBef>
              <a:spcAft>
                <a:spcPts val="0"/>
              </a:spcAft>
              <a:buNone/>
            </a:pPr>
            <a:r>
              <a:rPr b="1" lang="sv" sz="2000"/>
              <a:t>Nedprioriterade: brist på resurser och uppmärksamhet</a:t>
            </a:r>
            <a:endParaRPr b="1" sz="2000"/>
          </a:p>
          <a:p>
            <a:pPr indent="0" lvl="0" marL="0" rtl="0" algn="l">
              <a:spcBef>
                <a:spcPts val="1200"/>
              </a:spcBef>
              <a:spcAft>
                <a:spcPts val="0"/>
              </a:spcAft>
              <a:buNone/>
            </a:pPr>
            <a:r>
              <a:rPr lang="sv"/>
              <a:t>Utlämnade: tvingades jobba under stor press, mötte ett välfärdssystem som inte höll måttet</a:t>
            </a:r>
            <a:endParaRPr/>
          </a:p>
          <a:p>
            <a:pPr indent="0" lvl="0" marL="0" rtl="0" algn="l">
              <a:spcBef>
                <a:spcPts val="1200"/>
              </a:spcBef>
              <a:spcAft>
                <a:spcPts val="0"/>
              </a:spcAft>
              <a:buNone/>
            </a:pPr>
            <a:r>
              <a:rPr lang="sv"/>
              <a:t>Otrygga: bristande skydd vid sjukdom</a:t>
            </a:r>
            <a:endParaRPr/>
          </a:p>
          <a:p>
            <a:pPr indent="0" lvl="0" marL="0" rtl="0" algn="l">
              <a:spcBef>
                <a:spcPts val="1200"/>
              </a:spcBef>
              <a:spcAft>
                <a:spcPts val="0"/>
              </a:spcAft>
              <a:buNone/>
            </a:pPr>
            <a:r>
              <a:rPr lang="sv"/>
              <a:t>Obegränsade: massor av övertid </a:t>
            </a:r>
            <a:endParaRPr/>
          </a:p>
          <a:p>
            <a:pPr indent="0" lvl="0" marL="0" rtl="0" algn="l">
              <a:spcBef>
                <a:spcPts val="1200"/>
              </a:spcBef>
              <a:spcAft>
                <a:spcPts val="1200"/>
              </a:spcAft>
              <a:buNone/>
            </a:pPr>
            <a:r>
              <a:rPr lang="sv"/>
              <a:t>Utan tvekan: personalens arbetsvillkor var avgörande för skyddet av de äldre</a:t>
            </a:r>
            <a:endParaRPr/>
          </a:p>
        </p:txBody>
      </p:sp>
      <p:pic>
        <p:nvPicPr>
          <p:cNvPr id="126" name="Google Shape;126;p19"/>
          <p:cNvPicPr preferRelativeResize="0"/>
          <p:nvPr/>
        </p:nvPicPr>
        <p:blipFill>
          <a:blip r:embed="rId3">
            <a:alphaModFix/>
          </a:blip>
          <a:stretch>
            <a:fillRect/>
          </a:stretch>
        </p:blipFill>
        <p:spPr>
          <a:xfrm>
            <a:off x="6990922" y="4666222"/>
            <a:ext cx="2097025" cy="342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130" name="Shape 130"/>
        <p:cNvGrpSpPr/>
        <p:nvPr/>
      </p:nvGrpSpPr>
      <p:grpSpPr>
        <a:xfrm>
          <a:off x="0" y="0"/>
          <a:ext cx="0" cy="0"/>
          <a:chOff x="0" y="0"/>
          <a:chExt cx="0" cy="0"/>
        </a:xfrm>
      </p:grpSpPr>
      <p:pic>
        <p:nvPicPr>
          <p:cNvPr id="131" name="Google Shape;131;p20"/>
          <p:cNvPicPr preferRelativeResize="0"/>
          <p:nvPr/>
        </p:nvPicPr>
        <p:blipFill>
          <a:blip r:embed="rId3">
            <a:alphaModFix amt="46000"/>
          </a:blip>
          <a:stretch>
            <a:fillRect/>
          </a:stretch>
        </p:blipFill>
        <p:spPr>
          <a:xfrm>
            <a:off x="0" y="0"/>
            <a:ext cx="9144000" cy="5143500"/>
          </a:xfrm>
          <a:prstGeom prst="rect">
            <a:avLst/>
          </a:prstGeom>
          <a:noFill/>
          <a:ln>
            <a:noFill/>
          </a:ln>
        </p:spPr>
      </p:pic>
      <p:sp>
        <p:nvSpPr>
          <p:cNvPr id="132" name="Google Shape;132;p20"/>
          <p:cNvSpPr txBox="1"/>
          <p:nvPr>
            <p:ph type="title"/>
          </p:nvPr>
        </p:nvSpPr>
        <p:spPr>
          <a:xfrm>
            <a:off x="311700" y="1752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sz="2600"/>
              <a:t>Nedprioriterade: brist på resurser och uppmärksamhet</a:t>
            </a:r>
            <a:endParaRPr sz="2600"/>
          </a:p>
        </p:txBody>
      </p:sp>
      <p:sp>
        <p:nvSpPr>
          <p:cNvPr id="133" name="Google Shape;133;p20"/>
          <p:cNvSpPr txBox="1"/>
          <p:nvPr>
            <p:ph idx="1" type="body"/>
          </p:nvPr>
        </p:nvSpPr>
        <p:spPr>
          <a:xfrm>
            <a:off x="311700" y="1417800"/>
            <a:ext cx="5584200" cy="3150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rgbClr val="000000"/>
              </a:buClr>
              <a:buSzPts val="1946"/>
              <a:buFont typeface="Arial"/>
              <a:buNone/>
            </a:pPr>
            <a:r>
              <a:rPr lang="sv"/>
              <a:t>I alla länder förvärrades bristen på personlig skyddsutrustning av att myndigheterna prioriterade sjukvården, särskilt i början av pandemin.</a:t>
            </a:r>
            <a:endParaRPr/>
          </a:p>
          <a:p>
            <a:pPr indent="0" lvl="0" marL="0" rtl="0" algn="l">
              <a:spcBef>
                <a:spcPts val="1200"/>
              </a:spcBef>
              <a:spcAft>
                <a:spcPts val="1200"/>
              </a:spcAft>
              <a:buNone/>
            </a:pPr>
            <a:r>
              <a:rPr lang="sv"/>
              <a:t>I Storbritannien gjorde fokus på sjukvården att äldreomsorgen utsattes för ytterligare press. Äldreboenden fick ta emot covid-19 sjuka som skrevs ut från sjukhusen för att frigöra plats där.</a:t>
            </a:r>
            <a:endParaRPr/>
          </a:p>
        </p:txBody>
      </p:sp>
      <p:pic>
        <p:nvPicPr>
          <p:cNvPr id="134" name="Google Shape;134;p20"/>
          <p:cNvPicPr preferRelativeResize="0"/>
          <p:nvPr/>
        </p:nvPicPr>
        <p:blipFill>
          <a:blip r:embed="rId4">
            <a:alphaModFix/>
          </a:blip>
          <a:stretch>
            <a:fillRect/>
          </a:stretch>
        </p:blipFill>
        <p:spPr>
          <a:xfrm>
            <a:off x="6990922" y="4666222"/>
            <a:ext cx="2097025" cy="342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138" name="Shape 138"/>
        <p:cNvGrpSpPr/>
        <p:nvPr/>
      </p:nvGrpSpPr>
      <p:grpSpPr>
        <a:xfrm>
          <a:off x="0" y="0"/>
          <a:ext cx="0" cy="0"/>
          <a:chOff x="0" y="0"/>
          <a:chExt cx="0" cy="0"/>
        </a:xfrm>
      </p:grpSpPr>
      <p:sp>
        <p:nvSpPr>
          <p:cNvPr id="139" name="Google Shape;139;p21"/>
          <p:cNvSpPr txBox="1"/>
          <p:nvPr>
            <p:ph type="title"/>
          </p:nvPr>
        </p:nvSpPr>
        <p:spPr>
          <a:xfrm>
            <a:off x="311700" y="175225"/>
            <a:ext cx="8520600" cy="64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sz="2600"/>
              <a:t>Arbetsvillkor på coronakrisens frontlinje</a:t>
            </a:r>
            <a:endParaRPr sz="2600"/>
          </a:p>
        </p:txBody>
      </p:sp>
      <p:sp>
        <p:nvSpPr>
          <p:cNvPr id="140" name="Google Shape;140;p21"/>
          <p:cNvSpPr txBox="1"/>
          <p:nvPr>
            <p:ph idx="1" type="body"/>
          </p:nvPr>
        </p:nvSpPr>
        <p:spPr>
          <a:xfrm>
            <a:off x="311700" y="1417800"/>
            <a:ext cx="8520600" cy="31509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sv"/>
              <a:t>Oskyddade: brist på personlig skyddsutrustning</a:t>
            </a:r>
            <a:endParaRPr/>
          </a:p>
          <a:p>
            <a:pPr indent="0" lvl="0" marL="0" rtl="0" algn="l">
              <a:spcBef>
                <a:spcPts val="1200"/>
              </a:spcBef>
              <a:spcAft>
                <a:spcPts val="0"/>
              </a:spcAft>
              <a:buNone/>
            </a:pPr>
            <a:r>
              <a:rPr lang="sv"/>
              <a:t>Nedprioriterade: brist på resurser och uppmärksamhet</a:t>
            </a:r>
            <a:endParaRPr/>
          </a:p>
          <a:p>
            <a:pPr indent="0" lvl="0" marL="0" rtl="0" algn="l">
              <a:spcBef>
                <a:spcPts val="1200"/>
              </a:spcBef>
              <a:spcAft>
                <a:spcPts val="0"/>
              </a:spcAft>
              <a:buNone/>
            </a:pPr>
            <a:r>
              <a:rPr b="1" lang="sv" sz="2000"/>
              <a:t>Utlämnade: tvingades jobba under outhärdlig press, mötte ett välfärdssystem som inte höll måttet</a:t>
            </a:r>
            <a:endParaRPr b="1" sz="2000"/>
          </a:p>
          <a:p>
            <a:pPr indent="0" lvl="0" marL="0" rtl="0" algn="l">
              <a:spcBef>
                <a:spcPts val="1200"/>
              </a:spcBef>
              <a:spcAft>
                <a:spcPts val="0"/>
              </a:spcAft>
              <a:buNone/>
            </a:pPr>
            <a:r>
              <a:rPr lang="sv"/>
              <a:t>Otrygga: bristande skydd vid sjukdom</a:t>
            </a:r>
            <a:endParaRPr/>
          </a:p>
          <a:p>
            <a:pPr indent="0" lvl="0" marL="0" rtl="0" algn="l">
              <a:spcBef>
                <a:spcPts val="1200"/>
              </a:spcBef>
              <a:spcAft>
                <a:spcPts val="0"/>
              </a:spcAft>
              <a:buNone/>
            </a:pPr>
            <a:r>
              <a:rPr lang="sv"/>
              <a:t>Obegränsade: massor av övertid </a:t>
            </a:r>
            <a:endParaRPr/>
          </a:p>
          <a:p>
            <a:pPr indent="0" lvl="0" marL="0" rtl="0" algn="l">
              <a:spcBef>
                <a:spcPts val="1200"/>
              </a:spcBef>
              <a:spcAft>
                <a:spcPts val="1200"/>
              </a:spcAft>
              <a:buNone/>
            </a:pPr>
            <a:r>
              <a:rPr lang="sv"/>
              <a:t>Utan tvekan: personalens arbetsvillkor var avgörande för skyddet av de äldre</a:t>
            </a:r>
            <a:endParaRPr/>
          </a:p>
        </p:txBody>
      </p:sp>
      <p:pic>
        <p:nvPicPr>
          <p:cNvPr id="141" name="Google Shape;141;p21"/>
          <p:cNvPicPr preferRelativeResize="0"/>
          <p:nvPr/>
        </p:nvPicPr>
        <p:blipFill>
          <a:blip r:embed="rId3">
            <a:alphaModFix/>
          </a:blip>
          <a:stretch>
            <a:fillRect/>
          </a:stretch>
        </p:blipFill>
        <p:spPr>
          <a:xfrm>
            <a:off x="6990922" y="4666222"/>
            <a:ext cx="2097025" cy="3428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ue &amp; 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