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2" r:id="rId2"/>
    <p:sldId id="268" r:id="rId3"/>
    <p:sldId id="256" r:id="rId4"/>
    <p:sldId id="257" r:id="rId5"/>
    <p:sldId id="267" r:id="rId6"/>
    <p:sldId id="266" r:id="rId7"/>
    <p:sldId id="265" r:id="rId8"/>
    <p:sldId id="264" r:id="rId9"/>
    <p:sldId id="271" r:id="rId10"/>
    <p:sldId id="263" r:id="rId11"/>
    <p:sldId id="262" r:id="rId12"/>
    <p:sldId id="274" r:id="rId13"/>
    <p:sldId id="284" r:id="rId14"/>
    <p:sldId id="285" r:id="rId15"/>
    <p:sldId id="292" r:id="rId16"/>
    <p:sldId id="286" r:id="rId17"/>
    <p:sldId id="297" r:id="rId18"/>
    <p:sldId id="287" r:id="rId19"/>
    <p:sldId id="294" r:id="rId20"/>
    <p:sldId id="305" r:id="rId21"/>
    <p:sldId id="298" r:id="rId22"/>
    <p:sldId id="302" r:id="rId23"/>
    <p:sldId id="304" r:id="rId24"/>
    <p:sldId id="293" r:id="rId25"/>
    <p:sldId id="275" r:id="rId26"/>
    <p:sldId id="273" r:id="rId27"/>
    <p:sldId id="270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6"/>
    <p:restoredTop sz="94648"/>
  </p:normalViewPr>
  <p:slideViewPr>
    <p:cSldViewPr snapToGrid="0">
      <p:cViewPr varScale="1">
        <p:scale>
          <a:sx n="113" d="100"/>
          <a:sy n="113" d="100"/>
        </p:scale>
        <p:origin x="1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D24D-5DC7-EA48-AF6C-2A40AE4A1C7C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2FAC3-1775-CA4C-8230-67148B81A2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84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2FAC3-1775-CA4C-8230-67148B81A2C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296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19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accent3">
                    <a:lumMod val="25000"/>
                  </a:schemeClr>
                </a:solidFill>
              </a:rPr>
              <a:t>Noen studier finner større innslag av monopsonimakt blant kvinner og innvandrere (Barth &amp; Dale-Olsen 2009; </a:t>
            </a:r>
            <a:r>
              <a:rPr lang="nb-NO" dirty="0" err="1">
                <a:solidFill>
                  <a:schemeClr val="accent3">
                    <a:lumMod val="25000"/>
                  </a:schemeClr>
                </a:solidFill>
              </a:rPr>
              <a:t>Amior</a:t>
            </a:r>
            <a:r>
              <a:rPr lang="nb-NO" dirty="0">
                <a:solidFill>
                  <a:schemeClr val="accent3">
                    <a:lumMod val="25000"/>
                  </a:schemeClr>
                </a:solidFill>
              </a:rPr>
              <a:t> &amp; </a:t>
            </a:r>
            <a:r>
              <a:rPr lang="nb-NO" dirty="0" err="1">
                <a:solidFill>
                  <a:schemeClr val="accent3">
                    <a:lumMod val="25000"/>
                  </a:schemeClr>
                </a:solidFill>
              </a:rPr>
              <a:t>Manning</a:t>
            </a:r>
            <a:r>
              <a:rPr lang="nb-NO" dirty="0">
                <a:solidFill>
                  <a:schemeClr val="accent3">
                    <a:lumMod val="25000"/>
                  </a:schemeClr>
                </a:solidFill>
              </a:rPr>
              <a:t>, 2021), men ikke entydig funn.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120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Utvalget sier: Det er behov for mer forskning for å etablere en fullstendig forståelse av virkninger av monopsoni på ulike næringer og grupper på tvers av land.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70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05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16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092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1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61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Noe så sjeldent som en kvinnelig britisk </a:t>
            </a:r>
            <a:r>
              <a:rPr lang="nb-NO" dirty="0" err="1"/>
              <a:t>økononom</a:t>
            </a:r>
            <a:r>
              <a:rPr lang="nb-NO" dirty="0"/>
              <a:t> på tidlig 1900-tall: Joan Robinson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87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Alan </a:t>
            </a:r>
            <a:r>
              <a:rPr lang="nb-NO" dirty="0" err="1"/>
              <a:t>Manning</a:t>
            </a:r>
            <a:r>
              <a:rPr lang="nb-NO" dirty="0"/>
              <a:t> – britisk økonom. </a:t>
            </a:r>
            <a:r>
              <a:rPr lang="nb-NO" dirty="0" err="1"/>
              <a:t>Mannings</a:t>
            </a:r>
            <a:r>
              <a:rPr lang="nb-NO" dirty="0"/>
              <a:t> bok (</a:t>
            </a:r>
            <a:r>
              <a:rPr lang="nb-NO" dirty="0" err="1"/>
              <a:t>Monopsony</a:t>
            </a:r>
            <a:r>
              <a:rPr lang="nb-NO" dirty="0"/>
              <a:t> in motion) i 2003, nye fremstøt fra </a:t>
            </a:r>
            <a:r>
              <a:rPr lang="nb-NO" dirty="0" err="1"/>
              <a:t>Manning</a:t>
            </a:r>
            <a:r>
              <a:rPr lang="nb-NO" dirty="0"/>
              <a:t> i 2021, 2022.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79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Elert</a:t>
            </a:r>
            <a:r>
              <a:rPr lang="nb-NO" dirty="0"/>
              <a:t> og Westerberg (2023) trekker et tydelig skille mellom det de kaller potensiell eller teoretisk markedsmakt på den ene siden og faktisk markedsmakt på den andre siden.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optimal lønn fra virksomhetenes perspektiv er på 2/3 av arbeidstakernes marginale produktivitet: tilsvarer en tilbudselastisitet på 2. Med en tilbudselastisitet på 2, så vil en økning på 1 prosent i lønningene gi 2 prosent økning i tilbudet av arbeidskraft. Arbeidstilbudet reagerer altså på endringer i lønnen, men i langt mindre grad enn om tilbudet hadde vært perfekt elastisk.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58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01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Svarstad (2023) finner at en økning på 10 prosentpoeng i fagforeningsandel i en virksomhet, reduserer sannsynligheten for å være lønnet under 85 prosent av industriarbeiderlønn med 1,1-7,2 prosentpoeng.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26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gir støtte til teorien om hva en kan forvente av sysselsettingsvirkninger av fagforeninger i markeder med monopsoni og markeder mer preget av fullkommen konkurranse.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7468-5607-4D91-8C00-FD301AD3A9A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41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8345D-6108-8F32-F54B-3A57151DB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134083C-D476-3280-2733-80E513D70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001DAA-728F-6149-CD9C-605A644F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9CF63C-C41E-0E20-21F1-351AF07F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6204E9-7F9B-0B25-E5E4-5632D530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338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7FF506-63E1-4A44-ED87-DC22F636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BB10ED5-9C3C-D27A-2AED-C1B89E1E0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450BF0-B3FB-AC5A-E962-5EE1D77A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06D468-3187-F87A-0AF8-685328E3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A67751-7828-07DC-C711-F2C15E2D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09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C82E07D-1DD6-AF11-8479-A3BBD73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B132A5E-E1EE-1827-59BD-D102EB850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39C30F-D3D6-5F57-3F06-8D84CDF2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9F0CB6-477C-4E6B-7E49-442F0063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055072-20AC-2D6F-CD55-5252B5C5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72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10780F-78A7-004C-2AA4-7EF014D7C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413" y="3157472"/>
            <a:ext cx="8087350" cy="1015663"/>
          </a:xfrm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11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9B45CC1-BC39-B6BB-F2C0-14D238DBD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413" y="4373563"/>
            <a:ext cx="8087350" cy="6979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5F19B6-4C39-FF70-AE57-657C5984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0109F11-DE19-4681-A8B8-A48C4DAC322A}" type="datetime1">
              <a:rPr lang="nb-NO" smtClean="0"/>
              <a:t>28.11.2024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00F887-ED4D-4592-A2AD-C4FDB2E4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201615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sv-SE"/>
              <a:t>Arena Idé 28.11.2024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CE62E4-FA56-3A13-ADA8-87D7AC36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01615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1F7F364B-EE08-448F-A59F-D81E2A62EFD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4BC76A7-26DA-6590-4AEE-3A0D8D293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413" y="5549929"/>
            <a:ext cx="5026310" cy="1800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300" b="1">
                <a:solidFill>
                  <a:srgbClr val="81D6AA"/>
                </a:solidFill>
              </a:defRPr>
            </a:lvl1pPr>
          </a:lstStyle>
          <a:p>
            <a:pPr lvl="0"/>
            <a:r>
              <a:rPr lang="nb-NO" dirty="0"/>
              <a:t>Fornavn Etternavn</a:t>
            </a:r>
            <a:endParaRPr lang="sv-SE" dirty="0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064AC1C7-4A41-C468-E9DE-46B7D79CA3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413" y="5807026"/>
            <a:ext cx="5026310" cy="1800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300" b="0">
                <a:solidFill>
                  <a:srgbClr val="81D6AA"/>
                </a:solidFill>
              </a:defRPr>
            </a:lvl1pPr>
          </a:lstStyle>
          <a:p>
            <a:pPr lvl="0"/>
            <a:r>
              <a:rPr lang="nb-NO" dirty="0"/>
              <a:t>Arrangement og dato</a:t>
            </a:r>
            <a:endParaRPr lang="sv-SE" dirty="0"/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56A3AF5B-D301-21F8-C618-4C5BB9D27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413" y="857357"/>
            <a:ext cx="952262" cy="323748"/>
          </a:xfrm>
          <a:prstGeom prst="rect">
            <a:avLst/>
          </a:prstGeom>
        </p:spPr>
      </p:pic>
      <p:pic>
        <p:nvPicPr>
          <p:cNvPr id="22" name="Grafikk 21">
            <a:extLst>
              <a:ext uri="{FF2B5EF4-FFF2-40B4-BE49-F238E27FC236}">
                <a16:creationId xmlns:a16="http://schemas.microsoft.com/office/drawing/2014/main" id="{6BA62544-CCEC-EF9A-790B-36B0ECC90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874" y="857357"/>
            <a:ext cx="1357288" cy="13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93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00A71D-A455-AC58-C6B0-5F07E3CE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5298072-5DD0-EBE6-4857-A6A60EC6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13D546-2D19-42B8-B08D-636B4ED43931}" type="datetime1">
              <a:rPr lang="nb-NO" smtClean="0"/>
              <a:t>28.11.2024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C2D535-2994-A055-9CAF-79EAB3D3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sv-SE"/>
              <a:t>Arena Idé 28.11.2024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13D150-5D7C-8D10-6B6F-B25C4A69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1F7F364B-EE08-448F-A59F-D81E2A62EFDF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A6D8627-D9C0-2BA6-9B31-7BD3B9ABD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14" y="1863727"/>
            <a:ext cx="4799273" cy="384726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66B5A0B0-08CA-ECDF-1984-761458935E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5314" y="1863727"/>
            <a:ext cx="4799273" cy="384726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745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ks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4">
            <a:extLst>
              <a:ext uri="{FF2B5EF4-FFF2-40B4-BE49-F238E27FC236}">
                <a16:creationId xmlns:a16="http://schemas.microsoft.com/office/drawing/2014/main" id="{16E85BC9-60BF-EDC6-BA43-C07531C4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88064"/>
            <a:ext cx="0" cy="0"/>
          </a:xfrm>
        </p:spPr>
        <p:txBody>
          <a:bodyPr lIns="0" tIns="0" rIns="0" bIns="0"/>
          <a:lstStyle/>
          <a:p>
            <a:fld id="{8502E92D-F313-44AC-A929-0C3BC39EA2DC}" type="datetime1">
              <a:rPr lang="nb-NO" smtClean="0"/>
              <a:t>28.11.2024</a:t>
            </a:fld>
            <a:endParaRPr lang="sv-SE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27A23430-1A51-F188-B10B-3E35C92ACE32}"/>
              </a:ext>
            </a:extLst>
          </p:cNvPr>
          <p:cNvSpPr txBox="1">
            <a:spLocks/>
          </p:cNvSpPr>
          <p:nvPr userDrawn="1"/>
        </p:nvSpPr>
        <p:spPr>
          <a:xfrm>
            <a:off x="0" y="-88064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1828709" rtl="0" eaLnBrk="1" latinLnBrk="0" hangingPunct="1">
              <a:defRPr sz="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CFA56-E0C6-4BAB-A0B0-FD4ECAFF21DF}" type="datetimeFigureOut">
              <a:rPr lang="sv-SE" sz="100" smtClean="0"/>
              <a:pPr/>
              <a:t>2024-11-28</a:t>
            </a:fld>
            <a:endParaRPr lang="sv-SE" sz="10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4CDF11AA-EAAA-9FD9-3B15-76E1285B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201615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sv-SE"/>
              <a:t>Arena Idé 28.11.2024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0E6B74D9-898C-0527-C368-1E8201C1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01615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1F7F364B-EE08-448F-A59F-D81E2A62EFDF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8359833A-72CE-CF0F-382E-97C03D924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1088" y="2299427"/>
            <a:ext cx="1537300" cy="2261336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59F1144-867F-8ECB-EB38-BEC7D82D477B}"/>
              </a:ext>
            </a:extLst>
          </p:cNvPr>
          <p:cNvSpPr txBox="1"/>
          <p:nvPr userDrawn="1"/>
        </p:nvSpPr>
        <p:spPr>
          <a:xfrm>
            <a:off x="10026396" y="5834554"/>
            <a:ext cx="1551315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1300" dirty="0">
                <a:solidFill>
                  <a:srgbClr val="81D6AA"/>
                </a:solidFill>
              </a:rPr>
              <a:t>fafo.no</a:t>
            </a: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EACEC648-56E7-3748-D903-9C9461862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377" y="5797922"/>
            <a:ext cx="3208702" cy="254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40000"/>
              </a:lnSpc>
              <a:buNone/>
              <a:defRPr sz="1300">
                <a:solidFill>
                  <a:srgbClr val="81D6AA"/>
                </a:solidFill>
              </a:defRPr>
            </a:lvl1pPr>
            <a:lvl2pPr marL="250825" indent="0">
              <a:buNone/>
              <a:defRPr/>
            </a:lvl2pPr>
            <a:lvl3pPr marL="387350" indent="0">
              <a:buNone/>
              <a:defRPr/>
            </a:lvl3pPr>
            <a:lvl4pPr marL="540545" indent="0">
              <a:buNone/>
              <a:defRPr/>
            </a:lvl4pPr>
            <a:lvl5pPr marL="720726" indent="0">
              <a:buNone/>
              <a:defRPr/>
            </a:lvl5pPr>
          </a:lstStyle>
          <a:p>
            <a:pPr lvl="0"/>
            <a:r>
              <a:rPr lang="nb-NO" dirty="0"/>
              <a:t>e-post 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0DE5659-BED4-5D2A-F7C8-B377303FC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77" y="5515292"/>
            <a:ext cx="3208702" cy="254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40000"/>
              </a:lnSpc>
              <a:buNone/>
              <a:defRPr sz="1300" b="1">
                <a:solidFill>
                  <a:srgbClr val="81D6AA"/>
                </a:solidFill>
              </a:defRPr>
            </a:lvl1pPr>
            <a:lvl2pPr marL="250825" indent="0">
              <a:buNone/>
              <a:defRPr/>
            </a:lvl2pPr>
            <a:lvl3pPr marL="387350" indent="0">
              <a:buNone/>
              <a:defRPr/>
            </a:lvl3pPr>
            <a:lvl4pPr marL="540545" indent="0">
              <a:buNone/>
              <a:defRPr/>
            </a:lvl4pPr>
            <a:lvl5pPr marL="720726" indent="0">
              <a:buNone/>
              <a:defRPr/>
            </a:lvl5pPr>
          </a:lstStyle>
          <a:p>
            <a:pPr lvl="0"/>
            <a:r>
              <a:rPr lang="nb-NO" dirty="0"/>
              <a:t>Forfatter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97B05262-3CC5-5D6F-2FF8-5480DDBC7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7377" y="4973481"/>
            <a:ext cx="3208702" cy="254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40000"/>
              </a:lnSpc>
              <a:buNone/>
              <a:defRPr sz="1300">
                <a:solidFill>
                  <a:srgbClr val="81D6AA"/>
                </a:solidFill>
              </a:defRPr>
            </a:lvl1pPr>
            <a:lvl2pPr marL="250825" indent="0">
              <a:buNone/>
              <a:defRPr/>
            </a:lvl2pPr>
            <a:lvl3pPr marL="387350" indent="0">
              <a:buNone/>
              <a:defRPr/>
            </a:lvl3pPr>
            <a:lvl4pPr marL="540545" indent="0">
              <a:buNone/>
              <a:defRPr/>
            </a:lvl4pPr>
            <a:lvl5pPr marL="720726" indent="0">
              <a:buNone/>
              <a:defRPr/>
            </a:lvl5pPr>
          </a:lstStyle>
          <a:p>
            <a:pPr lvl="0"/>
            <a:r>
              <a:rPr lang="nb-NO" dirty="0"/>
              <a:t>e-post </a:t>
            </a: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7E6791D6-F521-92BF-8A39-DF03FA090B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7377" y="4690851"/>
            <a:ext cx="3208702" cy="254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40000"/>
              </a:lnSpc>
              <a:buNone/>
              <a:defRPr sz="1300" b="1">
                <a:solidFill>
                  <a:srgbClr val="81D6AA"/>
                </a:solidFill>
              </a:defRPr>
            </a:lvl1pPr>
            <a:lvl2pPr marL="250825" indent="0">
              <a:buNone/>
              <a:defRPr/>
            </a:lvl2pPr>
            <a:lvl3pPr marL="387350" indent="0">
              <a:buNone/>
              <a:defRPr/>
            </a:lvl3pPr>
            <a:lvl4pPr marL="540545" indent="0">
              <a:buNone/>
              <a:defRPr/>
            </a:lvl4pPr>
            <a:lvl5pPr marL="720726" indent="0">
              <a:buNone/>
              <a:defRPr/>
            </a:lvl5pPr>
          </a:lstStyle>
          <a:p>
            <a:pPr lvl="0"/>
            <a:r>
              <a:rPr lang="nb-NO" dirty="0"/>
              <a:t>Forfatter</a:t>
            </a:r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83AC8234-5E11-D817-B40F-D491FE665B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7377" y="4149041"/>
            <a:ext cx="3208702" cy="254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40000"/>
              </a:lnSpc>
              <a:buNone/>
              <a:defRPr sz="1300">
                <a:solidFill>
                  <a:srgbClr val="81D6AA"/>
                </a:solidFill>
              </a:defRPr>
            </a:lvl1pPr>
            <a:lvl2pPr marL="250825" indent="0">
              <a:buNone/>
              <a:defRPr/>
            </a:lvl2pPr>
            <a:lvl3pPr marL="387350" indent="0">
              <a:buNone/>
              <a:defRPr/>
            </a:lvl3pPr>
            <a:lvl4pPr marL="540545" indent="0">
              <a:buNone/>
              <a:defRPr/>
            </a:lvl4pPr>
            <a:lvl5pPr marL="720726" indent="0">
              <a:buNone/>
              <a:defRPr/>
            </a:lvl5pPr>
          </a:lstStyle>
          <a:p>
            <a:pPr lvl="0"/>
            <a:r>
              <a:rPr lang="nb-NO" dirty="0"/>
              <a:t>e-post </a:t>
            </a: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A0864A88-B636-3E35-7C16-9D65AA0CF6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377" y="3866411"/>
            <a:ext cx="3208702" cy="254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40000"/>
              </a:lnSpc>
              <a:buNone/>
              <a:defRPr sz="1300" b="1">
                <a:solidFill>
                  <a:srgbClr val="81D6AA"/>
                </a:solidFill>
              </a:defRPr>
            </a:lvl1pPr>
            <a:lvl2pPr marL="250825" indent="0">
              <a:buNone/>
              <a:defRPr/>
            </a:lvl2pPr>
            <a:lvl3pPr marL="387350" indent="0">
              <a:buNone/>
              <a:defRPr/>
            </a:lvl3pPr>
            <a:lvl4pPr marL="540545" indent="0">
              <a:buNone/>
              <a:defRPr/>
            </a:lvl4pPr>
            <a:lvl5pPr marL="720726" indent="0">
              <a:buNone/>
              <a:defRPr/>
            </a:lvl5pPr>
          </a:lstStyle>
          <a:p>
            <a:pPr lvl="0"/>
            <a:r>
              <a:rPr lang="nb-NO" dirty="0"/>
              <a:t>Forfatter</a:t>
            </a:r>
          </a:p>
        </p:txBody>
      </p:sp>
    </p:spTree>
    <p:extLst>
      <p:ext uri="{BB962C8B-B14F-4D97-AF65-F5344CB8AC3E}">
        <p14:creationId xmlns:p14="http://schemas.microsoft.com/office/powerpoint/2010/main" val="377483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A08EE-E9C5-46FE-65DC-18B61C4B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55886D-639C-E4C0-73D3-B5A32C526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79EFD-10EE-7774-7F17-0E202D5D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1E337-3A4C-8FE4-C19A-A3526F67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4B5C7F-3A27-8D80-28E7-4111A535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17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9F97B7-2112-A517-AAE0-D01C5136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17E42B-5F63-7C6A-5777-70F9C391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9EF894-1EA0-484F-C575-1823FD1F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958567-E64E-0982-A3DA-08700470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23C94D-E821-3D5B-EE84-56F3BB7E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44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2DB436-B361-8DA0-FD67-00C88FA5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B1E7E-E847-0691-45D4-781C2F94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77AF87-FD01-6AC1-D0BC-19611F8AC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E8D389-049A-EE6D-7C93-E841BF6F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D9CD32B-C282-EF28-26DB-FD2F93F8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BEA665D-1A4F-F012-387B-86B4E474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20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CCDD8D-50E8-D139-2083-7841D40B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4A46AF-4ED2-63DF-B261-D4B81F62A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042F21-3262-EC38-A131-0A70246D1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56AD23-F6E0-550B-BE5D-B1D27F7A2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D2AA58E-C604-AB82-D3BF-2B837375E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712E819-5969-B6C7-24E7-DA2B12C9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C936DF6-88CA-BFE0-5C06-42DBBA69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D16246C-7F55-2A55-961D-20BD6E69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25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06AF95-D79C-E4DC-F085-ECD6175D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25D384E-24B9-D666-B8B2-0647E1D5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CE1316-F1F3-5455-3A4E-0C7D77DF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159A550-3F05-0FED-8F4B-F2AEF2E7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46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8102051-332D-52C9-5A9A-FACB1237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63BA3D4-FA3B-8401-E8D3-8EFB1B32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83E65E8-FC25-8B8F-CD1E-52EF1D28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02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E95432-54F3-20F5-C8E7-4CE0405E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9D126A-0F43-55FD-3264-00E8FDAF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A311BB-ADD1-BAE9-BF29-75D62185D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BABCA2-D21C-9D94-D428-BB1C703B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E51333A-E2FE-45DA-F878-DE159341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D5291E-3E78-088D-4C0C-DCDE0658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34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DF1A7C-336F-7A6E-7BEE-C3E327BC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B2885FC-4C99-CBB6-E6A7-308D15710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BCCD28-114E-F8F2-9617-276447CDD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69EF35-FAAF-793A-CB7C-FEE1498F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ACA93D-E5F9-9416-61EE-149F56D0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F7F363-815F-EACF-2AA3-68003CC7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3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61DB1ED-3DFF-E477-C82B-750892C1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D62B31-2FEC-6B72-514C-1F8DC3F67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81D7C6-4A82-1B4D-E0F5-5A8EF08C3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EE3D-5B7A-0848-8EAD-2BE54BBE9716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F05E0A-4600-7CDE-5044-210C31102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7E732B-5FA7-EB77-5D66-15D6C893B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38C5-9A9A-3D40-B12B-967EAA73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45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lin.svarstad@fafo.n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C3FB1EA-80D9-A507-5F11-F8D0638C7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D36B3A5-DE13-B228-A02C-A6DF2E446EE4}"/>
              </a:ext>
            </a:extLst>
          </p:cNvPr>
          <p:cNvSpPr txBox="1"/>
          <p:nvPr/>
        </p:nvSpPr>
        <p:spPr>
          <a:xfrm>
            <a:off x="4312364" y="212011"/>
            <a:ext cx="431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Om minimilöner/lägstalöner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D846DE9-43E8-FABE-B8F5-A569E3E211B7}"/>
              </a:ext>
            </a:extLst>
          </p:cNvPr>
          <p:cNvSpPr txBox="1"/>
          <p:nvPr/>
        </p:nvSpPr>
        <p:spPr>
          <a:xfrm>
            <a:off x="765717" y="1003609"/>
            <a:ext cx="108166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b="1" dirty="0"/>
              <a:t>Teoretiskt antagande</a:t>
            </a:r>
            <a:r>
              <a:rPr lang="sv-SE" sz="1600" dirty="0"/>
              <a:t>: (1) Alla anställda betalas en lön som exakt motsvarar deras produktivitet; (2) En höjd minimilön kan därför inte leda till något annat än till en till lika stor minskning av sysselsättningen. </a:t>
            </a:r>
            <a:r>
              <a:rPr lang="sv-SE" sz="1600" b="1" dirty="0"/>
              <a:t>Löntagarnas lönesumma oförändrad</a:t>
            </a:r>
            <a:r>
              <a:rPr lang="sv-SE" sz="16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Sveriges lägstalöner är skadligt höga – </a:t>
            </a:r>
            <a:r>
              <a:rPr lang="sv-SE" sz="1600" b="1" dirty="0"/>
              <a:t>men hur höga är de?</a:t>
            </a:r>
          </a:p>
          <a:p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b="1" dirty="0"/>
              <a:t>Internationell trend</a:t>
            </a:r>
            <a:r>
              <a:rPr lang="sv-SE" sz="1600" dirty="0"/>
              <a:t> mot höja lagstiftade minimilöner – med stöd av den moderna minimilöneforskningen.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Storbritannien: (1) real minimilön ökat med 70% sedan 1999 och (2) medianlön med 20%.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Storbritannien: Minimilön 2024: 21 år = </a:t>
            </a:r>
            <a:r>
              <a:rPr lang="sv-SE" sz="1600" b="1" dirty="0"/>
              <a:t>25 500 kr/mån </a:t>
            </a:r>
            <a:r>
              <a:rPr lang="sv-SE" sz="1600" dirty="0"/>
              <a:t>till </a:t>
            </a:r>
            <a:r>
              <a:rPr lang="sv-SE" sz="1600" dirty="0" err="1"/>
              <a:t>vx</a:t>
            </a:r>
            <a:r>
              <a:rPr lang="sv-SE" sz="1600" dirty="0"/>
              <a:t>-kurs, 24 600 kr/mån med </a:t>
            </a:r>
            <a:r>
              <a:rPr lang="sv-SE" sz="1600" dirty="0" err="1"/>
              <a:t>köpkraftspariteter</a:t>
            </a:r>
            <a:r>
              <a:rPr lang="sv-SE" sz="16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Storbritannien: ligger fortfarande lägre än Nederländerna, Belgien, Frankrike….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Storbritannien: framgångsrik politik utan (eller små) negativa konsekvenser på sysselsättningen.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Tyskland: Minimilön sedan 2015: 18 år = </a:t>
            </a:r>
            <a:r>
              <a:rPr lang="sv-SE" sz="1600" b="1" dirty="0"/>
              <a:t>23 400 kr/mån </a:t>
            </a:r>
            <a:r>
              <a:rPr lang="sv-SE" sz="1600" dirty="0"/>
              <a:t>till </a:t>
            </a:r>
            <a:r>
              <a:rPr lang="sv-SE" sz="1600" dirty="0" err="1"/>
              <a:t>vx</a:t>
            </a:r>
            <a:r>
              <a:rPr lang="sv-SE" sz="1600" dirty="0"/>
              <a:t>-kurs, 24 900 kr/mån med </a:t>
            </a:r>
            <a:r>
              <a:rPr lang="sv-SE" sz="1600" dirty="0" err="1"/>
              <a:t>köpkraftspariteter</a:t>
            </a:r>
            <a:r>
              <a:rPr lang="sv-SE" sz="16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Tyskland: framgångsrik politik utan (eller små) negativa konsekvenser på sysselsättningen.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Sverige: Handelsanställda. 2024. 18 år med två års erfarenhet = </a:t>
            </a:r>
            <a:r>
              <a:rPr lang="sv-SE" sz="1600" b="1" dirty="0"/>
              <a:t>26 100 kr/mån</a:t>
            </a:r>
            <a:r>
              <a:rPr lang="sv-SE" sz="16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Sverige: Kommunal. 2025. </a:t>
            </a:r>
            <a:r>
              <a:rPr lang="sv-SE" sz="1600" b="1" dirty="0"/>
              <a:t>22 500 kr/mån</a:t>
            </a:r>
            <a:r>
              <a:rPr lang="sv-SE" sz="1600" dirty="0"/>
              <a:t>. Har du yrkesutbildning eller gymnasieutbildning: </a:t>
            </a:r>
            <a:r>
              <a:rPr lang="sv-SE" sz="1600" b="1" dirty="0"/>
              <a:t>24 950 kr/mån</a:t>
            </a:r>
            <a:r>
              <a:rPr lang="sv-SE" sz="16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b="1" dirty="0"/>
              <a:t>Komplex materia</a:t>
            </a:r>
            <a:r>
              <a:rPr lang="sv-SE" sz="1600" dirty="0"/>
              <a:t>: 250 av 700 KAV har skrivningar om lägstalön. Olika nivåer i samma avtal. Internationella jämförelser.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Debatten lär fortsätta…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72747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7;p1">
            <a:extLst>
              <a:ext uri="{FF2B5EF4-FFF2-40B4-BE49-F238E27FC236}">
                <a16:creationId xmlns:a16="http://schemas.microsoft.com/office/drawing/2014/main" id="{BBBAC70B-7110-C8ED-F84F-17C222BDCB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57" y="5676405"/>
            <a:ext cx="2531916" cy="10915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3526B1C-C6ED-6ABA-3F8E-A60F46392C89}"/>
              </a:ext>
            </a:extLst>
          </p:cNvPr>
          <p:cNvSpPr txBox="1"/>
          <p:nvPr/>
        </p:nvSpPr>
        <p:spPr>
          <a:xfrm>
            <a:off x="5294489" y="293511"/>
            <a:ext cx="20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Avslutning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06EA62F-2604-F7CF-E9BB-1B5DE1CBFD00}"/>
              </a:ext>
            </a:extLst>
          </p:cNvPr>
          <p:cNvSpPr txBox="1"/>
          <p:nvPr/>
        </p:nvSpPr>
        <p:spPr>
          <a:xfrm>
            <a:off x="2172028" y="1582340"/>
            <a:ext cx="89136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Forskningen om arbetsmarknaders funktionssätt har växt snabbt.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Mer empiri, mindre (perfekt marknads-) teori.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Enkla svaren har blivit mer nyanserade och mer verklighetsbaserade.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Politisk nyansering: mer positiv roll för fack, KAV, lönebildning, kompetensutveckling mm.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Sverige ligger efter omvärlden: forskningsmässigt och politiskt.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Det fackliga Sverige har ett uppdrag!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Under våren planeras några ytterligare aktiviteter.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Välkomnar inspel från er!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251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48973036-43F7-3BAA-84AF-AF47997AA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Monopsoni - et forskningsfelt i vekst</a:t>
            </a:r>
          </a:p>
        </p:txBody>
      </p:sp>
      <p:sp>
        <p:nvSpPr>
          <p:cNvPr id="11" name="Undertittel 10">
            <a:extLst>
              <a:ext uri="{FF2B5EF4-FFF2-40B4-BE49-F238E27FC236}">
                <a16:creationId xmlns:a16="http://schemas.microsoft.com/office/drawing/2014/main" id="{5DFB5791-ADD3-8B0D-8BDD-505D9F499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Kommentar/betraktninger til Lind (2024)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FB3D795-680C-A0C9-3C45-18F65D42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" y="-201615"/>
            <a:ext cx="0" cy="0"/>
          </a:xfrm>
        </p:spPr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4ADC1-CC76-652B-ED1C-ADFC8541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7" y="-201615"/>
            <a:ext cx="0" cy="0"/>
          </a:xfrm>
        </p:spPr>
        <p:txBody>
          <a:bodyPr/>
          <a:lstStyle/>
          <a:p>
            <a:fld id="{1F7F364B-EE08-448F-A59F-D81E2A62EFDF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A74B7C0-8C5E-78F9-959B-BDC538FEA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Elin Svarstad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25324CD7-E06B-D167-0111-C03A379CCB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Seminar, Arena Idé 28.11.2024</a:t>
            </a:r>
          </a:p>
        </p:txBody>
      </p:sp>
    </p:spTree>
    <p:extLst>
      <p:ext uri="{BB962C8B-B14F-4D97-AF65-F5344CB8AC3E}">
        <p14:creationId xmlns:p14="http://schemas.microsoft.com/office/powerpoint/2010/main" val="392878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4A13C-EBF9-8FCF-4BCC-6201C3F1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Make </a:t>
            </a:r>
            <a:r>
              <a:rPr lang="nb-NO" dirty="0" err="1"/>
              <a:t>monopsony</a:t>
            </a:r>
            <a:r>
              <a:rPr lang="nb-NO" dirty="0"/>
              <a:t> </a:t>
            </a:r>
            <a:r>
              <a:rPr lang="nb-NO" dirty="0" err="1"/>
              <a:t>great</a:t>
            </a:r>
            <a:r>
              <a:rPr lang="nb-NO" dirty="0"/>
              <a:t> </a:t>
            </a:r>
            <a:r>
              <a:rPr lang="nb-NO" dirty="0" err="1"/>
              <a:t>again</a:t>
            </a:r>
            <a:r>
              <a:rPr lang="nb-NO" dirty="0"/>
              <a:t>!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4155CB-A88F-6088-BB11-106E6F414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55" y="1528011"/>
            <a:ext cx="7408337" cy="4415590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Konseptet er på ingen måte nytt!</a:t>
            </a:r>
          </a:p>
          <a:p>
            <a:pPr lvl="1"/>
            <a:r>
              <a:rPr lang="nb-NO" dirty="0"/>
              <a:t>Robinson (1933, s. 296): </a:t>
            </a:r>
          </a:p>
          <a:p>
            <a:pPr marL="558000" lvl="2" indent="0">
              <a:buNone/>
            </a:pPr>
            <a:r>
              <a:rPr lang="nb-NO" dirty="0"/>
              <a:t>	</a:t>
            </a:r>
            <a:r>
              <a:rPr lang="en-US" i="1" dirty="0"/>
              <a:t>”There may be a certain number of workers in the immediate </a:t>
            </a:r>
            <a:r>
              <a:rPr lang="en-US" i="1" dirty="0" err="1"/>
              <a:t>neighbourhood</a:t>
            </a:r>
            <a:r>
              <a:rPr lang="en-US" i="1" dirty="0"/>
              <a:t> and to attract those from further </a:t>
            </a:r>
            <a:r>
              <a:rPr lang="en-US" i="1" dirty="0" err="1"/>
              <a:t>afielt</a:t>
            </a:r>
            <a:r>
              <a:rPr lang="en-US" i="1" dirty="0"/>
              <a:t> it may be necessary to pay a wage equal to what they can earn near home plus their fares to and </a:t>
            </a:r>
            <a:r>
              <a:rPr lang="en-US" i="1" dirty="0" err="1"/>
              <a:t>fro</a:t>
            </a:r>
            <a:r>
              <a:rPr lang="en-US" i="1" dirty="0"/>
              <a:t>; or there may be workers attached to the firm by preference or </a:t>
            </a:r>
            <a:r>
              <a:rPr lang="en-US" i="1" dirty="0" err="1"/>
              <a:t>costom</a:t>
            </a:r>
            <a:r>
              <a:rPr lang="en-US" i="1" dirty="0"/>
              <a:t> and to attract others it may be necessary to pay a higher wage. Or ignorance may prevent workers from moving from one to another in </a:t>
            </a:r>
            <a:r>
              <a:rPr lang="en-US" i="1" dirty="0" err="1"/>
              <a:t>respons</a:t>
            </a:r>
            <a:r>
              <a:rPr lang="en-US" i="1" dirty="0"/>
              <a:t> to differences in the wages offered by the diff</a:t>
            </a:r>
            <a:r>
              <a:rPr lang="nb-NO" i="1" dirty="0" err="1"/>
              <a:t>erent</a:t>
            </a:r>
            <a:r>
              <a:rPr lang="nb-NO" i="1" dirty="0"/>
              <a:t> </a:t>
            </a:r>
            <a:r>
              <a:rPr lang="nb-NO" i="1" dirty="0" err="1"/>
              <a:t>firms</a:t>
            </a:r>
            <a:r>
              <a:rPr lang="nb-NO" i="1" dirty="0"/>
              <a:t>.</a:t>
            </a:r>
            <a:r>
              <a:rPr lang="en-US" i="1" dirty="0"/>
              <a:t>”</a:t>
            </a:r>
            <a:endParaRPr lang="nb-NO" i="1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7ADDDC-B0A7-2BD1-520C-F52611E4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89255A5-56DB-C525-ED6C-A03DA192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13</a:t>
            </a:fld>
            <a:endParaRPr lang="sv-SE"/>
          </a:p>
        </p:txBody>
      </p:sp>
      <p:pic>
        <p:nvPicPr>
          <p:cNvPr id="7" name="Bilde 6" descr="Et bilde som inneholder Menneskeansikt, person, klær, rynke&#10;&#10;Automatisk generert beskrivelse">
            <a:extLst>
              <a:ext uri="{FF2B5EF4-FFF2-40B4-BE49-F238E27FC236}">
                <a16:creationId xmlns:a16="http://schemas.microsoft.com/office/drawing/2014/main" id="{92C3B114-894F-337B-1029-B23EF3442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6068"/>
          <a:stretch/>
        </p:blipFill>
        <p:spPr>
          <a:xfrm>
            <a:off x="9121767" y="2667045"/>
            <a:ext cx="1959714" cy="227438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39F7012-EF37-7632-67F8-B59095E39795}"/>
              </a:ext>
            </a:extLst>
          </p:cNvPr>
          <p:cNvSpPr txBox="1"/>
          <p:nvPr/>
        </p:nvSpPr>
        <p:spPr>
          <a:xfrm>
            <a:off x="9753997" y="5111447"/>
            <a:ext cx="18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Kilde: </a:t>
            </a:r>
            <a:r>
              <a:rPr lang="nb-NO" sz="1000" dirty="0" err="1"/>
              <a:t>Getty</a:t>
            </a:r>
            <a:r>
              <a:rPr lang="nb-NO" sz="1000" dirty="0"/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389575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325DF4-8FA1-C34F-D30C-DE220B13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snakker vi så mye om monopsoni nå?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26E728E-58BA-D13A-C054-7B076B82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664FB40-0A89-6702-A0AE-EB28D4B6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14</a:t>
            </a:fld>
            <a:endParaRPr lang="sv-S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7D95D1-28B0-820E-0520-FAAADB060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55" y="1863727"/>
            <a:ext cx="5471253" cy="3847263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Ting går i sykluser</a:t>
            </a:r>
          </a:p>
          <a:p>
            <a:pPr lvl="1"/>
            <a:r>
              <a:rPr lang="nb-NO" dirty="0"/>
              <a:t>fornyet interesse som følge av moderne metodeutvikling og økt tilgang på data.</a:t>
            </a:r>
          </a:p>
          <a:p>
            <a:r>
              <a:rPr lang="nb-NO" dirty="0"/>
              <a:t>Økende markedsmakt og konsentrasjon i arbeidsmarkeder</a:t>
            </a:r>
          </a:p>
          <a:p>
            <a:r>
              <a:rPr lang="nb-NO" dirty="0"/>
              <a:t>Funn fra empiriske studier</a:t>
            </a:r>
          </a:p>
        </p:txBody>
      </p:sp>
      <p:pic>
        <p:nvPicPr>
          <p:cNvPr id="8" name="Plassholder for innhold 7" descr="Et bilde som inneholder Menneskeansikt, person, klær, Pensjonist&#10;&#10;Automatisk generert beskrivelse">
            <a:extLst>
              <a:ext uri="{FF2B5EF4-FFF2-40B4-BE49-F238E27FC236}">
                <a16:creationId xmlns:a16="http://schemas.microsoft.com/office/drawing/2014/main" id="{693DB274-7D67-AC84-9213-9EB1335F573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2" y="2358628"/>
            <a:ext cx="4286250" cy="2857500"/>
          </a:xfr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7B69358-0423-83AF-74B0-06D8FFE515C9}"/>
              </a:ext>
            </a:extLst>
          </p:cNvPr>
          <p:cNvSpPr txBox="1"/>
          <p:nvPr/>
        </p:nvSpPr>
        <p:spPr>
          <a:xfrm>
            <a:off x="10327102" y="5484054"/>
            <a:ext cx="177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Kilde: IAB</a:t>
            </a:r>
          </a:p>
        </p:txBody>
      </p:sp>
    </p:spTree>
    <p:extLst>
      <p:ext uri="{BB962C8B-B14F-4D97-AF65-F5344CB8AC3E}">
        <p14:creationId xmlns:p14="http://schemas.microsoft.com/office/powerpoint/2010/main" val="137790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DA00-FE3F-E666-1A27-BDE326DD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undersøke forekomsten av monopsoni empirisk?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FC60EC-591B-8DE9-DC1D-276E620DF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Utfordring: vi observerer ikke monopsoni.</a:t>
            </a:r>
          </a:p>
          <a:p>
            <a:r>
              <a:rPr lang="nb-NO" dirty="0"/>
              <a:t>Skal vi finne evidens for monopsoni, må dette undersøkes </a:t>
            </a:r>
            <a:r>
              <a:rPr lang="nb-NO" i="1" dirty="0"/>
              <a:t>indirekte</a:t>
            </a:r>
          </a:p>
          <a:p>
            <a:pPr marL="668475" lvl="1" indent="-371475">
              <a:buFont typeface="+mj-lt"/>
              <a:buAutoNum type="arabicPeriod"/>
            </a:pPr>
            <a:r>
              <a:rPr lang="nb-NO" dirty="0"/>
              <a:t>Studere hvordan lønn påvirkes av markedskonsentrasjon</a:t>
            </a:r>
          </a:p>
          <a:p>
            <a:pPr marL="668475" lvl="1" indent="-371475">
              <a:buFont typeface="+mj-lt"/>
              <a:buAutoNum type="arabicPeriod"/>
            </a:pPr>
            <a:r>
              <a:rPr lang="nb-NO" dirty="0"/>
              <a:t>Studere hvordan endringer i </a:t>
            </a:r>
            <a:r>
              <a:rPr lang="nb-NO" dirty="0" err="1"/>
              <a:t>lönn</a:t>
            </a:r>
            <a:r>
              <a:rPr lang="nb-NO" dirty="0"/>
              <a:t> påvirker beteende</a:t>
            </a:r>
          </a:p>
          <a:p>
            <a:pPr marL="768600" lvl="2"/>
            <a:r>
              <a:rPr lang="nb-NO" dirty="0"/>
              <a:t>Estimere arbeidstilbudets elastisitet (hva skjer med sysselsetting når lønn endres?) </a:t>
            </a:r>
          </a:p>
          <a:p>
            <a:pPr lvl="2"/>
            <a:r>
              <a:rPr lang="nb-NO" dirty="0"/>
              <a:t>Turnover/mobilitet/sluttrater/rekruttering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43ABD0-4F30-67FC-9921-111D9AEE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29C4040-F71D-F47E-D624-AE67640E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7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2F863-855E-6EB2-7AC3-5178D984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Stor støtte i den empiriske litteraturen for forekomst av monopsonimakt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07EC8C-C515-46CB-41F8-14188A78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55" y="1863727"/>
            <a:ext cx="10476492" cy="3955183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Et stort antall studier gir støtte til at det er imperfekt konkurranse i moderne arbeidsmarkeder (</a:t>
            </a:r>
            <a:r>
              <a:rPr lang="nb-NO" dirty="0" err="1"/>
              <a:t>Manning</a:t>
            </a:r>
            <a:r>
              <a:rPr lang="nb-NO" dirty="0"/>
              <a:t>, 2021; OECD, 2022b; Berger mfl., 2023; Dodini mfl., 2022; </a:t>
            </a:r>
            <a:r>
              <a:rPr lang="nb-NO" dirty="0" err="1"/>
              <a:t>Diez</a:t>
            </a:r>
            <a:r>
              <a:rPr lang="nb-NO" dirty="0"/>
              <a:t> mfl., 2022; </a:t>
            </a:r>
            <a:r>
              <a:rPr lang="nb-NO" dirty="0" err="1"/>
              <a:t>Sokolova</a:t>
            </a:r>
            <a:r>
              <a:rPr lang="nb-NO" dirty="0"/>
              <a:t> &amp; </a:t>
            </a:r>
            <a:r>
              <a:rPr lang="nb-NO" dirty="0" err="1"/>
              <a:t>Sorensen</a:t>
            </a:r>
            <a:r>
              <a:rPr lang="nb-NO" dirty="0"/>
              <a:t>, 2021; Hirsch mfl., 2022).</a:t>
            </a:r>
          </a:p>
          <a:p>
            <a:r>
              <a:rPr lang="nb-NO" dirty="0"/>
              <a:t>Det ser ut til å være stor aksept i litteraturen om at det foreligger en potensiell lønnssettermakt i de fleste arbeidsmarkeder.</a:t>
            </a:r>
          </a:p>
          <a:p>
            <a:pPr lvl="1"/>
            <a:r>
              <a:rPr lang="nb-NO" dirty="0" err="1"/>
              <a:t>Sokolova</a:t>
            </a:r>
            <a:r>
              <a:rPr lang="nb-NO" dirty="0"/>
              <a:t> &amp; </a:t>
            </a:r>
            <a:r>
              <a:rPr lang="nb-NO" dirty="0" err="1"/>
              <a:t>Sorensen</a:t>
            </a:r>
            <a:r>
              <a:rPr lang="nb-NO" dirty="0"/>
              <a:t> (2021): sterke bevis for monopsoni i arbeidsmarkedet som kan gi klart lavere lønn enn under fullkommen konkurranse, men store variasjoner mellom land.</a:t>
            </a:r>
          </a:p>
          <a:p>
            <a:pPr lvl="1"/>
            <a:r>
              <a:rPr lang="nb-NO" dirty="0" err="1"/>
              <a:t>Elert</a:t>
            </a:r>
            <a:r>
              <a:rPr lang="nb-NO" dirty="0"/>
              <a:t> &amp; Westerberg (2023): Arbeidstilbudselastisiteter som impliserer at lønningene potensielt kan settes ned til å utgjøre rundt 45–75 prosent av arbeidernes marginale produktivitet. </a:t>
            </a:r>
          </a:p>
          <a:p>
            <a:pPr lvl="1"/>
            <a:r>
              <a:rPr lang="nb-NO" dirty="0"/>
              <a:t>OECD (2021): gjennomsnittlig tilbudselastisitet i arbeidsmarkedene i OECD-land impliserer at optimal lønn fra virksomhetenes perspektiv er på 2/3 av arbeidstakernes marginale produktivitet.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30210A2-4867-EFB0-02B4-5C110E04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6015699-E9DC-501E-79A1-B323AC81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4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7F2CC-55F6-9686-EC6A-42B67FF7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Potensiell lønnssettermakt må ikke nødvendigvis utnyttes – og kan motvirkes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D2D8F5-2C17-2D8F-82EC-561A4E26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At det foreligger en potensiell lønnssettermakt (lave arbeidstilbudselastisiteter) betyr ikke nødvendigvis at arbeidsgivere utnytter denne (</a:t>
            </a:r>
            <a:r>
              <a:rPr lang="nb-NO" dirty="0" err="1"/>
              <a:t>Manning</a:t>
            </a:r>
            <a:r>
              <a:rPr lang="nb-NO" dirty="0"/>
              <a:t>, 2021; </a:t>
            </a:r>
            <a:r>
              <a:rPr lang="nb-NO" dirty="0" err="1"/>
              <a:t>Sokolova</a:t>
            </a:r>
            <a:r>
              <a:rPr lang="nb-NO" dirty="0"/>
              <a:t> &amp; </a:t>
            </a:r>
            <a:r>
              <a:rPr lang="nb-NO" dirty="0" err="1"/>
              <a:t>Sorensen</a:t>
            </a:r>
            <a:r>
              <a:rPr lang="nb-NO" dirty="0"/>
              <a:t>, 2021; </a:t>
            </a:r>
            <a:r>
              <a:rPr lang="nb-NO" dirty="0" err="1"/>
              <a:t>Elert</a:t>
            </a:r>
            <a:r>
              <a:rPr lang="nb-NO" dirty="0"/>
              <a:t> &amp; Westerberg, 2023).</a:t>
            </a:r>
          </a:p>
          <a:p>
            <a:pPr lvl="1"/>
            <a:r>
              <a:rPr lang="nb-NO" dirty="0"/>
              <a:t>Trengs en kombinasjon av tilnærminger. </a:t>
            </a:r>
          </a:p>
          <a:p>
            <a:r>
              <a:rPr lang="nb-NO" dirty="0"/>
              <a:t>Faktorer som blant annet fagforeningsmakt og ulike former for reguleringer kan motvirke den potensielle markedsmakten.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E0CCA0F-7B1C-A73A-E597-0E5C2EF4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59D8AA7-5CCB-A01C-898D-893C828F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9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493B1B-D10D-C9F7-ACF2-36998156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Betydningen av fagforeninger og tariffavtaler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46EFCA-B3BD-F5FE-07C9-D706B7C8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I land som Sverige og Norge, hvor partene står sterkt, vil fagforeningene kunne fungere som en motmakt i </a:t>
            </a:r>
            <a:r>
              <a:rPr lang="nb-NO" dirty="0" err="1"/>
              <a:t>monopsonistiske</a:t>
            </a:r>
            <a:r>
              <a:rPr lang="nb-NO" dirty="0"/>
              <a:t> markeder, og presse lønningene tilbake til «</a:t>
            </a:r>
            <a:r>
              <a:rPr lang="nb-NO" dirty="0" err="1"/>
              <a:t>likevektslønnen</a:t>
            </a:r>
            <a:r>
              <a:rPr lang="nb-NO" dirty="0"/>
              <a:t>». </a:t>
            </a:r>
          </a:p>
          <a:p>
            <a:pPr lvl="1"/>
            <a:r>
              <a:rPr lang="nb-NO" dirty="0"/>
              <a:t>Fagforeningenes reelle innflytelse avhenger relativ forhandlingsstyrke, som igjen avhenger av oppslutning, konsekvenser ved konflikt, bedriftens mulighet til å substituere arbeidskraft mot kapital, bedriftens marginer. </a:t>
            </a:r>
          </a:p>
          <a:p>
            <a:r>
              <a:rPr lang="nb-NO" dirty="0"/>
              <a:t>I Norge har det kommet flere bidrag som belyser betydningen av fagforeninger for lønn de siste årene. F.eks.:</a:t>
            </a:r>
          </a:p>
          <a:p>
            <a:pPr lvl="1"/>
            <a:r>
              <a:rPr lang="nb-NO" dirty="0"/>
              <a:t>Barth et al. (2020): økt organisasjonsgrad på arbeidsplassen gir økt lønn og produktivitet.</a:t>
            </a:r>
          </a:p>
          <a:p>
            <a:pPr lvl="1"/>
            <a:r>
              <a:rPr lang="nb-NO" dirty="0"/>
              <a:t>Svarstad (2023): økt fagorganisering på arbeidsplassen bidrar til å redusere sannsynligheten for å være lavtlønnet. Effekten er større for innvandrere enn øvrig befolkning.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E05150E-C168-A0B4-FC53-C8BB1E98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3BC3AB-CF7E-AD65-FC77-2DFC0319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2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493B1B-D10D-C9F7-ACF2-36998156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Fagforeninger som «motmakt»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46EFCA-B3BD-F5FE-07C9-D706B7C8C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55" y="1863727"/>
            <a:ext cx="10476492" cy="413182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Dodini m.fl. (2022)</a:t>
            </a:r>
          </a:p>
          <a:p>
            <a:pPr lvl="1"/>
            <a:r>
              <a:rPr lang="nb-NO" dirty="0"/>
              <a:t>Betydelig større effekt på lønninger av økt organisasjonsgrad i mer konsentrerte arbeidsmarkeder. </a:t>
            </a:r>
          </a:p>
          <a:p>
            <a:pPr lvl="1"/>
            <a:r>
              <a:rPr lang="nb-NO" dirty="0"/>
              <a:t>Virksomhetene svarer på økningen i organisasjonsgrad og økt lønn med økt bruk av arbeidskraft i konsentrerte markeder og redusert bruk av arbeidskraft i markeder med lav konsentrasjon. </a:t>
            </a:r>
          </a:p>
          <a:p>
            <a:pPr marL="297000" lvl="1" indent="0">
              <a:buNone/>
            </a:pPr>
            <a:r>
              <a:rPr lang="nb-NO" dirty="0"/>
              <a:t>	</a:t>
            </a:r>
            <a:r>
              <a:rPr lang="nb-NO" dirty="0">
                <a:sym typeface="Wingdings" panose="05000000000000000000" pitchFamily="2" charset="2"/>
              </a:rPr>
              <a:t> støtte til hva en kan forvente av sysselsettingsvirkninger i markeder med monopsoni 	og markeder preget av fullkommen konkurranse</a:t>
            </a:r>
          </a:p>
          <a:p>
            <a:pPr lvl="1"/>
            <a:r>
              <a:rPr lang="nb-NO" dirty="0"/>
              <a:t>Annet viktig bidrag fra studien: bedrifters markedsmakt i produktmarkedene er også viktig!</a:t>
            </a:r>
          </a:p>
          <a:p>
            <a:pPr lvl="2"/>
            <a:r>
              <a:rPr lang="nb-NO" dirty="0"/>
              <a:t>Lønnspremien fagforeningen er opphav til, stammer fra konsentrasjon både i produkt- og arbeids-markedet.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E05150E-C168-A0B4-FC53-C8BB1E98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3BC3AB-CF7E-AD65-FC77-2DFC0319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7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5DF5A0B-3615-96A5-8209-9FF58705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64" y="256478"/>
            <a:ext cx="6650182" cy="4405745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F0199D19-6475-1668-FAF4-8014B69BC2E0}"/>
              </a:ext>
            </a:extLst>
          </p:cNvPr>
          <p:cNvSpPr txBox="1"/>
          <p:nvPr/>
        </p:nvSpPr>
        <p:spPr>
          <a:xfrm>
            <a:off x="3277713" y="5401193"/>
            <a:ext cx="623833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u="sng" dirty="0"/>
              <a:t>Om arbetsgivares lönesättarmakt (</a:t>
            </a:r>
            <a:r>
              <a:rPr lang="sv-SE" u="sng" dirty="0" err="1"/>
              <a:t>monopsoni</a:t>
            </a:r>
            <a:r>
              <a:rPr lang="sv-SE" u="sng" dirty="0"/>
              <a:t>)</a:t>
            </a:r>
          </a:p>
          <a:p>
            <a:endParaRPr lang="sv-SE" dirty="0"/>
          </a:p>
          <a:p>
            <a:r>
              <a:rPr lang="sv-SE" dirty="0"/>
              <a:t>”Det finns inget positivt med </a:t>
            </a:r>
            <a:r>
              <a:rPr lang="sv-SE" dirty="0" err="1"/>
              <a:t>monopsoni</a:t>
            </a:r>
            <a:r>
              <a:rPr lang="sv-SE" dirty="0"/>
              <a:t> på arbetsmarknaden … Endast arbetsgivarna är vinnare. Alla andra är förlorare.”</a:t>
            </a:r>
          </a:p>
        </p:txBody>
      </p:sp>
      <p:pic>
        <p:nvPicPr>
          <p:cNvPr id="2" name="Google Shape;67;p1">
            <a:extLst>
              <a:ext uri="{FF2B5EF4-FFF2-40B4-BE49-F238E27FC236}">
                <a16:creationId xmlns:a16="http://schemas.microsoft.com/office/drawing/2014/main" id="{5EBF7468-2B51-5E2B-3335-847924C189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57" y="5676405"/>
            <a:ext cx="2531916" cy="1091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84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8EBAA1-1C91-C82F-9B94-0C741B44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Markedsmakt i produktmarkedene er lite integrert i monopsoniforskningen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C94AC2-45C6-46ED-34F8-2D879C842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Markedsmakt i produktmarkedene og markedsmakt i faktormarkeder er ofte relatert</a:t>
            </a:r>
          </a:p>
          <a:p>
            <a:pPr lvl="1"/>
            <a:r>
              <a:rPr lang="nb-NO" dirty="0"/>
              <a:t>Sannsynlig at bedrifter som får økte lønnskrav som følge av økt fagforeningsmakt vil velte disse over i priser </a:t>
            </a:r>
            <a:r>
              <a:rPr lang="nb-NO" i="1" dirty="0"/>
              <a:t>hvis de har mulighet</a:t>
            </a:r>
          </a:p>
          <a:p>
            <a:pPr lvl="1"/>
            <a:r>
              <a:rPr lang="nb-NO" dirty="0"/>
              <a:t>Bedriftene er bundet av to restriksjoner: arbeidstilbudskurven og produktetterspørselskurven</a:t>
            </a:r>
          </a:p>
          <a:p>
            <a:pPr lvl="1"/>
            <a:r>
              <a:rPr lang="nb-NO" dirty="0"/>
              <a:t>En slags «terskelverdi» på lønn som skiller mellom når de to kurvene gjelder: </a:t>
            </a:r>
          </a:p>
          <a:p>
            <a:pPr lvl="2"/>
            <a:r>
              <a:rPr lang="nb-NO" dirty="0"/>
              <a:t>er man under terskelverdien, vil økt fagforeningsmakt øke sysselsettingen</a:t>
            </a:r>
          </a:p>
          <a:p>
            <a:pPr lvl="2"/>
            <a:r>
              <a:rPr lang="nb-NO" dirty="0"/>
              <a:t>er man over terskelverdien, vil økt fagforeningsmakt redusere sysselsettingen </a:t>
            </a:r>
            <a:r>
              <a:rPr lang="nb-NO" i="1" dirty="0"/>
              <a:t>hvis bedriften ikke har markedsmakt i produktmarkedene. </a:t>
            </a:r>
          </a:p>
          <a:p>
            <a:r>
              <a:rPr lang="nb-NO" dirty="0"/>
              <a:t>Noen studier adresserer dette (f.eks. Dodini et al., 2023; </a:t>
            </a:r>
            <a:r>
              <a:rPr lang="it-IT" dirty="0"/>
              <a:t>Lo Bello &amp; Pesaresi, 2024; Horng et al., 2024, </a:t>
            </a:r>
            <a:r>
              <a:rPr lang="nb-NO" dirty="0"/>
              <a:t>Dale-Olsen 2024), men generelt undervurdert i litteraturen.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67A32A-B818-226A-811B-4280ED21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E6ADFDE-04AC-1A86-74BF-2F3D8A04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5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989C3A-357E-D114-9E69-0B06B1DF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Maktforholdet mellom arbeidsgivere og arbeidstakere kan variere mellom ulike grupper og av ulike grunner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B0A38A-ABF2-0277-7FB0-5808EBCCD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Noen studier indikerer at tilbudet rettet mot enkeltbedrifter er mer elastisk (dvs. mindre innslag av monopsoni) for grupper med lave kvalifikasjonskrav enn for høykompetanseyrker/profesjoner (F.eks. Barth &amp; Dale-Olsen, 2009). </a:t>
            </a:r>
          </a:p>
          <a:p>
            <a:r>
              <a:rPr lang="nb-NO" dirty="0"/>
              <a:t>Samtidig er organisasjonsgraden og tariffavtaledekningen ofte lavere for grupper med lave kvalifikasjonskrav enn for høykompetanseyrker/profesjoner, og dermed også sannsynlig med lavere «motmakt».</a:t>
            </a:r>
          </a:p>
          <a:p>
            <a:r>
              <a:rPr lang="nb-NO" dirty="0"/>
              <a:t>Samlet tilsier dette relativt større makt for arbeidsgivere overfor grupper med lave kvalifikasjonskrav enn for høykompetanseyrker/profesjoner, men samtidig mindre makt å utnytte fordi tilbudet er elastisk (liten monopsonimakt).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6AD246-BFAC-55B2-6397-9663E4FB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C6DA82-DCB9-AAFB-7614-F4E52183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1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BD5A9D-C47A-01C7-2F30-AB533AF2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Har vi kommet lenger i Norge enn i Sverige?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753D45-399B-447F-EE97-6120A194F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Vi har fått en del studier de siste årene som har informert oss om forekomst av monopsoni, samt koblingen til fagforeningsmakt i norske arbeidsmarkeder</a:t>
            </a:r>
          </a:p>
          <a:p>
            <a:pPr lvl="1"/>
            <a:r>
              <a:rPr lang="nb-NO" dirty="0"/>
              <a:t>Noe skyldes gode data (og mulighet for å identifisere fagforeningsmedlemskap). </a:t>
            </a:r>
          </a:p>
          <a:p>
            <a:r>
              <a:rPr lang="nb-NO" dirty="0"/>
              <a:t>Men også i Norge er det ubesvarte spørsmål</a:t>
            </a:r>
          </a:p>
          <a:p>
            <a:pPr marL="0" indent="0">
              <a:buNone/>
            </a:pPr>
            <a:r>
              <a:rPr lang="nb-NO" dirty="0"/>
              <a:t>	NOU 2024: 11 (Lavlønnsutvalget): </a:t>
            </a:r>
          </a:p>
          <a:p>
            <a:pPr marL="297000" lvl="1" indent="0">
              <a:buNone/>
            </a:pPr>
            <a:r>
              <a:rPr lang="nb-NO" i="1" dirty="0"/>
              <a:t>	</a:t>
            </a:r>
            <a:r>
              <a:rPr lang="nb-NO" sz="2000" i="1" dirty="0"/>
              <a:t>«Litteraturen om monopsoni i arbeidsmarkedet er et forskningsområde i rask utvikling, og det er foreløpig begrenset med empiri på norske forhold generelt, og i lavlønnssegmentet spesielt. Utvalget ser det som ønskelig med mer forskning om betydningen av monopsoni i den norske lønnsdannelsen og for ulike grupper av arbeidstakere. Slik forskning vil kunne være nyttig for vurderinger rundt behovet for virkemidler og eventuelt hvilke virkemidler som er relevante.»  (s. 182)</a:t>
            </a:r>
            <a:endParaRPr lang="nb-NO" i="1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020E34-2A5A-6F04-070F-A6454B0C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CBE657-FDE9-99E4-412F-AEE8404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16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A88304-0B4A-64C7-538C-B8B27753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Ubesvarte spørsmål/kunnskapsbehov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F26AEC-5927-7FF8-9BEF-6F623EA0D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Vi vet fortsatt lite om </a:t>
            </a:r>
            <a:r>
              <a:rPr lang="nb-NO" i="1" dirty="0"/>
              <a:t>hvilke arbeidsmarkedssegmenter</a:t>
            </a:r>
            <a:r>
              <a:rPr lang="nb-NO" dirty="0"/>
              <a:t> som i størst grad påvirkes av monopsonimakt (i norsk og nordisk kontekst) </a:t>
            </a:r>
          </a:p>
          <a:p>
            <a:pPr lvl="1"/>
            <a:r>
              <a:rPr lang="nb-NO" dirty="0"/>
              <a:t>Grupper i ulike deler av lønnsfordelingen, ulike yrkesgrupper, ulike næringer, hva slags </a:t>
            </a:r>
            <a:r>
              <a:rPr lang="nb-NO" i="1" dirty="0"/>
              <a:t>type</a:t>
            </a:r>
            <a:r>
              <a:rPr lang="nb-NO" dirty="0"/>
              <a:t> monopsonimakt som rammer ulike grupper. </a:t>
            </a:r>
          </a:p>
          <a:p>
            <a:r>
              <a:rPr lang="nb-NO" dirty="0"/>
              <a:t>Dårlig forstått: betydningen av markedsmakt i produktmarkedene</a:t>
            </a:r>
          </a:p>
          <a:p>
            <a:r>
              <a:rPr lang="nb-NO" dirty="0"/>
              <a:t>Rekrutteringsatferd er lite studert – den andre siden av strømningene!</a:t>
            </a:r>
          </a:p>
          <a:p>
            <a:pPr lvl="1"/>
            <a:r>
              <a:rPr lang="nb-NO" dirty="0"/>
              <a:t>Unntak: </a:t>
            </a:r>
            <a:r>
              <a:rPr lang="nb-NO" dirty="0" err="1"/>
              <a:t>Manning</a:t>
            </a:r>
            <a:r>
              <a:rPr lang="nb-NO" dirty="0"/>
              <a:t> (2023). Rekrutteringselastisitet på 1.4 i Tyskland.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E6DF243-8C48-034B-7A4F-8838CDD9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5FA87EF-F926-F548-3CB6-9766A536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4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F8D3D8-B79F-0A14-6AE5-5E501D14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Forskningsprosjekt(er) i oppstartsfasen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E6F442-2818-848F-B6B7-BD901E9C9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Prosjekt finansiert av LO i samarbeid med Fredrik Kostøl (NTNU), som skal undersøke variasjoner i hvordan markedsmakt i arbeids- og produktmarkedene påvirker rent </a:t>
            </a:r>
            <a:r>
              <a:rPr lang="nb-NO" dirty="0" err="1"/>
              <a:t>sharing</a:t>
            </a:r>
            <a:r>
              <a:rPr lang="nb-NO" dirty="0"/>
              <a:t>/lønnskostnadsandelen i virksomheter.</a:t>
            </a:r>
          </a:p>
          <a:p>
            <a:pPr lvl="1"/>
            <a:r>
              <a:rPr lang="nb-NO" b="1" dirty="0"/>
              <a:t>Tariffavtalers</a:t>
            </a:r>
            <a:r>
              <a:rPr lang="nb-NO" dirty="0"/>
              <a:t>/fagforeningers rolle</a:t>
            </a:r>
          </a:p>
          <a:p>
            <a:r>
              <a:rPr lang="nb-NO" dirty="0"/>
              <a:t>Artikkelsamarbeid med Cassandra Lee Torgnes (HVL) og Lasse Lien (NHH) om sammenhengen forholdet mellom arbeidsmarkedskonsentrasjon og </a:t>
            </a:r>
            <a:r>
              <a:rPr lang="nb-NO" i="1" dirty="0"/>
              <a:t>konkurranseklausuler</a:t>
            </a:r>
            <a:r>
              <a:rPr lang="nb-NO" dirty="0"/>
              <a:t>.</a:t>
            </a:r>
          </a:p>
          <a:p>
            <a:endParaRPr lang="nb-NO" dirty="0"/>
          </a:p>
          <a:p>
            <a:pPr marL="297000" lvl="1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D1E3BC5-6889-B32B-25D4-26556229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F68DAB8-F2FA-A0CD-D3FD-719ACF60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64B-EE08-448F-A59F-D81E2A62EFDF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3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E6BCA57-51B9-ED80-FC5D-04F60F42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" y="-201615"/>
            <a:ext cx="0" cy="0"/>
          </a:xfrm>
        </p:spPr>
        <p:txBody>
          <a:bodyPr/>
          <a:lstStyle/>
          <a:p>
            <a:r>
              <a:rPr lang="sv-SE"/>
              <a:t>Arena Idé 28.11.2024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B1B39D-3BD2-04DC-5DF1-787E5894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7" y="-201615"/>
            <a:ext cx="0" cy="0"/>
          </a:xfrm>
        </p:spPr>
        <p:txBody>
          <a:bodyPr/>
          <a:lstStyle/>
          <a:p>
            <a:fld id="{1F7F364B-EE08-448F-A59F-D81E2A62EFDF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6EEBB07-A3E3-D7D8-3244-FC4571F33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B53FCDBF-1354-DB63-F636-A3B3BCD93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BD5D5931-83F8-B306-6557-EB04490C26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F05C3A81-D27F-2CE5-F4AC-E64D15AB25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60C8E40F-DE03-D37C-5DDA-98BCB4B9EE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7718" y="4149041"/>
            <a:ext cx="3208494" cy="662361"/>
          </a:xfrm>
        </p:spPr>
        <p:txBody>
          <a:bodyPr/>
          <a:lstStyle/>
          <a:p>
            <a:r>
              <a:rPr lang="nb-NO" dirty="0">
                <a:hlinkClick r:id="rId3"/>
              </a:rPr>
              <a:t>elin.svarstad@fafo.no</a:t>
            </a:r>
            <a:r>
              <a:rPr lang="nb-NO" dirty="0"/>
              <a:t>	</a:t>
            </a:r>
          </a:p>
          <a:p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98F6FCA-D2DC-B53A-A065-B94FD96EF6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5652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C3FB1EA-80D9-A507-5F11-F8D0638C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0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2024008" y="217929"/>
            <a:ext cx="77280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sv-SE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Kommande event</a:t>
            </a: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08" y="5787484"/>
            <a:ext cx="2531916" cy="9448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6AED75D-363D-95EC-A256-5ACC6E6F70E8}"/>
              </a:ext>
            </a:extLst>
          </p:cNvPr>
          <p:cNvSpPr txBox="1"/>
          <p:nvPr/>
        </p:nvSpPr>
        <p:spPr>
          <a:xfrm>
            <a:off x="1863189" y="1156047"/>
            <a:ext cx="86806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/>
              <a:t>Seminarium: mån 9 dec, </a:t>
            </a:r>
            <a:r>
              <a:rPr lang="sv-SE" dirty="0" err="1"/>
              <a:t>kl</a:t>
            </a:r>
            <a:r>
              <a:rPr lang="sv-SE" dirty="0"/>
              <a:t> 13.00-14.30. </a:t>
            </a:r>
            <a:r>
              <a:rPr lang="sv-SE" b="1" dirty="0"/>
              <a:t>Hur bör svensk bostadspolitik reformeras?</a:t>
            </a:r>
            <a:r>
              <a:rPr lang="sv-SE" dirty="0"/>
              <a:t> Tillsammans med Hyresgästföreningen och Bostad2030.</a:t>
            </a:r>
          </a:p>
          <a:p>
            <a:pPr marL="285750" indent="-285750">
              <a:buFont typeface="Wingdings" pitchFamily="2" charset="2"/>
              <a:buChar char="q"/>
            </a:pPr>
            <a:endParaRPr lang="sv-SE" dirty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/>
              <a:t>Seminarium: </a:t>
            </a:r>
            <a:r>
              <a:rPr lang="sv-SE" dirty="0" err="1"/>
              <a:t>tors</a:t>
            </a:r>
            <a:r>
              <a:rPr lang="sv-SE" dirty="0"/>
              <a:t> 23 jan, </a:t>
            </a:r>
            <a:r>
              <a:rPr lang="sv-SE" dirty="0" err="1"/>
              <a:t>kl</a:t>
            </a:r>
            <a:r>
              <a:rPr lang="sv-SE" dirty="0"/>
              <a:t> 13.00-14.30. </a:t>
            </a:r>
            <a:r>
              <a:rPr lang="sv-SE" b="1" dirty="0"/>
              <a:t>Hur aktivistisk bör svensk industripolitik vara?</a:t>
            </a:r>
            <a:r>
              <a:rPr lang="sv-SE" dirty="0"/>
              <a:t> Med Jonas Algers, LTH.</a:t>
            </a:r>
          </a:p>
          <a:p>
            <a:pPr marL="285750" indent="-285750">
              <a:buFont typeface="Wingdings" pitchFamily="2" charset="2"/>
              <a:buChar char="q"/>
            </a:pPr>
            <a:endParaRPr lang="sv-SE" dirty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err="1"/>
              <a:t>Webbinarium</a:t>
            </a:r>
            <a:r>
              <a:rPr lang="sv-SE" dirty="0"/>
              <a:t>: </a:t>
            </a:r>
            <a:r>
              <a:rPr lang="sv-SE" dirty="0" err="1"/>
              <a:t>tors</a:t>
            </a:r>
            <a:r>
              <a:rPr lang="sv-SE" dirty="0"/>
              <a:t> 20 feb, </a:t>
            </a:r>
            <a:r>
              <a:rPr lang="sv-SE" dirty="0" err="1"/>
              <a:t>kl</a:t>
            </a:r>
            <a:r>
              <a:rPr lang="sv-SE" dirty="0"/>
              <a:t> 11-12. </a:t>
            </a:r>
            <a:r>
              <a:rPr lang="sv-SE" b="1" dirty="0"/>
              <a:t>Vad kan Sverige lära av den brittiska produktivitetsdiskussionen? </a:t>
            </a:r>
            <a:r>
              <a:rPr lang="sv-SE" dirty="0"/>
              <a:t>Med Diane </a:t>
            </a:r>
            <a:r>
              <a:rPr lang="sv-SE" dirty="0" err="1"/>
              <a:t>Coyle</a:t>
            </a:r>
            <a:r>
              <a:rPr lang="sv-SE" dirty="0"/>
              <a:t>, TPI och Cambridge.</a:t>
            </a:r>
          </a:p>
          <a:p>
            <a:pPr marL="285750" indent="-285750">
              <a:buFont typeface="Wingdings" pitchFamily="2" charset="2"/>
              <a:buChar char="q"/>
            </a:pPr>
            <a:endParaRPr lang="sv-SE" dirty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err="1"/>
              <a:t>Webbinarium</a:t>
            </a:r>
            <a:r>
              <a:rPr lang="sv-SE" dirty="0"/>
              <a:t>: </a:t>
            </a:r>
            <a:r>
              <a:rPr lang="sv-SE" dirty="0" err="1"/>
              <a:t>tis</a:t>
            </a:r>
            <a:r>
              <a:rPr lang="sv-SE" dirty="0"/>
              <a:t> 11 mars, </a:t>
            </a:r>
            <a:r>
              <a:rPr lang="sv-SE" dirty="0" err="1"/>
              <a:t>kl</a:t>
            </a:r>
            <a:r>
              <a:rPr lang="sv-SE" dirty="0"/>
              <a:t> 12-13. </a:t>
            </a:r>
            <a:r>
              <a:rPr lang="sv-SE" b="1" dirty="0"/>
              <a:t>Internationell politisk ekonomi och fackens betydelse för den ekonomiska utvecklingen</a:t>
            </a:r>
            <a:r>
              <a:rPr lang="sv-SE" dirty="0"/>
              <a:t>. Med Jonas Pontusson, universitetet i Geneve.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670C5E1-C76F-4DCB-319A-556E62B4635A}"/>
              </a:ext>
            </a:extLst>
          </p:cNvPr>
          <p:cNvSpPr txBox="1"/>
          <p:nvPr/>
        </p:nvSpPr>
        <p:spPr>
          <a:xfrm>
            <a:off x="3307324" y="5325819"/>
            <a:ext cx="58471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2400" b="1" dirty="0"/>
              <a:t>Notera i kalendern – mer info kommer!</a:t>
            </a:r>
          </a:p>
        </p:txBody>
      </p:sp>
    </p:spTree>
    <p:extLst>
      <p:ext uri="{BB962C8B-B14F-4D97-AF65-F5344CB8AC3E}">
        <p14:creationId xmlns:p14="http://schemas.microsoft.com/office/powerpoint/2010/main" val="130659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7;p1">
            <a:extLst>
              <a:ext uri="{FF2B5EF4-FFF2-40B4-BE49-F238E27FC236}">
                <a16:creationId xmlns:a16="http://schemas.microsoft.com/office/drawing/2014/main" id="{BBBAC70B-7110-C8ED-F84F-17C222BDCB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57" y="5676405"/>
            <a:ext cx="2531916" cy="10915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C0C8CB8-0E4C-F131-1E52-DC35A07D2E10}"/>
              </a:ext>
            </a:extLst>
          </p:cNvPr>
          <p:cNvSpPr txBox="1"/>
          <p:nvPr/>
        </p:nvSpPr>
        <p:spPr>
          <a:xfrm>
            <a:off x="1368915" y="168523"/>
            <a:ext cx="9715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Del av en bredare förändring av synen på arbetsmarknaders funktionssätt (</a:t>
            </a:r>
            <a:r>
              <a:rPr lang="sv-SE" sz="2400" b="1" dirty="0" err="1"/>
              <a:t>imperfect</a:t>
            </a:r>
            <a:r>
              <a:rPr lang="sv-SE" sz="2400" b="1" dirty="0"/>
              <a:t> </a:t>
            </a:r>
            <a:r>
              <a:rPr lang="sv-SE" sz="2400" b="1" dirty="0" err="1"/>
              <a:t>labour</a:t>
            </a:r>
            <a:r>
              <a:rPr lang="sv-SE" sz="2400" b="1" dirty="0"/>
              <a:t> markets)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98D9748-7238-9DCC-F735-EA0543336803}"/>
              </a:ext>
            </a:extLst>
          </p:cNvPr>
          <p:cNvSpPr txBox="1"/>
          <p:nvPr/>
        </p:nvSpPr>
        <p:spPr>
          <a:xfrm>
            <a:off x="725648" y="1706087"/>
            <a:ext cx="66436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Seminarium med forskaren Alan Manning: </a:t>
            </a:r>
            <a:r>
              <a:rPr lang="sv-SE" b="1" dirty="0" err="1"/>
              <a:t>Monopsony</a:t>
            </a:r>
            <a:r>
              <a:rPr lang="sv-SE" b="1" dirty="0"/>
              <a:t> in Motion</a:t>
            </a:r>
            <a:r>
              <a:rPr lang="sv-SE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 err="1"/>
              <a:t>Webbinarium</a:t>
            </a:r>
            <a:r>
              <a:rPr lang="sv-SE" dirty="0"/>
              <a:t> med redaktören för OECDs </a:t>
            </a:r>
            <a:r>
              <a:rPr lang="sv-SE" dirty="0" err="1"/>
              <a:t>Employment</a:t>
            </a:r>
            <a:r>
              <a:rPr lang="sv-SE" dirty="0"/>
              <a:t> Outlook: </a:t>
            </a:r>
            <a:r>
              <a:rPr lang="sv-SE" b="1" dirty="0"/>
              <a:t>Hur fungerar arbetsmarknader i praktiken? </a:t>
            </a:r>
            <a:r>
              <a:rPr lang="sv-SE" dirty="0"/>
              <a:t>(A </a:t>
            </a:r>
            <a:r>
              <a:rPr lang="sv-SE" dirty="0" err="1"/>
              <a:t>Bassanini</a:t>
            </a:r>
            <a:r>
              <a:rPr lang="sv-SE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 err="1"/>
              <a:t>Webbinarium</a:t>
            </a:r>
            <a:r>
              <a:rPr lang="sv-SE" dirty="0"/>
              <a:t>: </a:t>
            </a:r>
            <a:r>
              <a:rPr lang="sv-SE" b="1" dirty="0"/>
              <a:t>Hur påverkar fack och kollektivavtal den ekonomiska effektiviteten? </a:t>
            </a:r>
            <a:r>
              <a:rPr lang="sv-SE" dirty="0"/>
              <a:t>(A </a:t>
            </a:r>
            <a:r>
              <a:rPr lang="sv-SE" dirty="0" err="1"/>
              <a:t>Bryson</a:t>
            </a:r>
            <a:r>
              <a:rPr lang="sv-SE" dirty="0"/>
              <a:t>/H Dale-Olsen)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 err="1"/>
              <a:t>Webbinarium</a:t>
            </a:r>
            <a:r>
              <a:rPr lang="sv-SE" dirty="0"/>
              <a:t>: </a:t>
            </a:r>
            <a:r>
              <a:rPr lang="sv-SE" b="1" dirty="0"/>
              <a:t>Vinstparadoxen och marknadsmakt</a:t>
            </a:r>
            <a:r>
              <a:rPr lang="sv-SE" dirty="0"/>
              <a:t>: När blir näringslivet för lönsamt? (J </a:t>
            </a:r>
            <a:r>
              <a:rPr lang="sv-SE" dirty="0" err="1"/>
              <a:t>Eeckhout</a:t>
            </a:r>
            <a:r>
              <a:rPr lang="sv-SE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Forskningsöversikt: </a:t>
            </a:r>
            <a:r>
              <a:rPr lang="sv-SE" b="1" dirty="0"/>
              <a:t>Lägstalöner och sysselsättning i den nya arbetsmarknadsforskningen </a:t>
            </a:r>
            <a:r>
              <a:rPr lang="sv-SE" dirty="0"/>
              <a:t>(E </a:t>
            </a:r>
            <a:r>
              <a:rPr lang="sv-SE" dirty="0" err="1"/>
              <a:t>Bustos</a:t>
            </a:r>
            <a:r>
              <a:rPr lang="sv-SE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4607615-C112-16EA-0452-1134FF3E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051" y="1261766"/>
            <a:ext cx="2389272" cy="285303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719C625-52A6-1069-AF44-E6A9303E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623" y="4393397"/>
            <a:ext cx="34417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7;p1">
            <a:extLst>
              <a:ext uri="{FF2B5EF4-FFF2-40B4-BE49-F238E27FC236}">
                <a16:creationId xmlns:a16="http://schemas.microsoft.com/office/drawing/2014/main" id="{BBBAC70B-7110-C8ED-F84F-17C222BDCB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57" y="5676405"/>
            <a:ext cx="2531916" cy="1091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8BC99CB-35F8-FA79-578C-F04E0B279867}"/>
              </a:ext>
            </a:extLst>
          </p:cNvPr>
          <p:cNvSpPr txBox="1"/>
          <p:nvPr/>
        </p:nvSpPr>
        <p:spPr>
          <a:xfrm>
            <a:off x="3211028" y="231467"/>
            <a:ext cx="401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Vad driver förändringen?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62B7B71-66B1-7FB8-5A37-AAEDEB7A639F}"/>
              </a:ext>
            </a:extLst>
          </p:cNvPr>
          <p:cNvSpPr txBox="1"/>
          <p:nvPr/>
        </p:nvSpPr>
        <p:spPr>
          <a:xfrm>
            <a:off x="423334" y="1429088"/>
            <a:ext cx="87091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Tidigare fokus: Teoretiskt kan vi visa att arbetsmarknader fungerar optimalt endast utan regleringar.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1990-talsreformerna har inte fallit ut som förväntat.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Allt svårare att blunda för att goda arbetsmarknadsutfall kan uppnås på olika sätt.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Empirisk revolution. Större fokus på hur verkligheten fungerar.</a:t>
            </a:r>
          </a:p>
          <a:p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Allmänt större ödmjukhet inför hur vi människor beter oss i praktiken (t ex beteendeekonomi).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Inte noll eller ett, utan en rörelseriktning…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1C16EFB-44BC-3967-B13A-EAFC5F93E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116" y="0"/>
            <a:ext cx="2891883" cy="3429000"/>
          </a:xfrm>
          <a:prstGeom prst="rect">
            <a:avLst/>
          </a:prstGeom>
        </p:spPr>
      </p:pic>
      <p:pic>
        <p:nvPicPr>
          <p:cNvPr id="1026" name="Picture 2" descr="The Economics of Imperfect Labor Markets, Third Edition: Amazon.co.uk: Boeri,  Tito: 9780691206363: Books">
            <a:extLst>
              <a:ext uri="{FF2B5EF4-FFF2-40B4-BE49-F238E27FC236}">
                <a16:creationId xmlns:a16="http://schemas.microsoft.com/office/drawing/2014/main" id="{3F29EAA5-B282-3248-6E29-9BAA8760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17" y="3429000"/>
            <a:ext cx="289188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3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7;p1">
            <a:extLst>
              <a:ext uri="{FF2B5EF4-FFF2-40B4-BE49-F238E27FC236}">
                <a16:creationId xmlns:a16="http://schemas.microsoft.com/office/drawing/2014/main" id="{BBBAC70B-7110-C8ED-F84F-17C222BDCB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57" y="5676405"/>
            <a:ext cx="2531916" cy="10915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659684E-D4D9-68E4-FA9F-0329A1903AA4}"/>
              </a:ext>
            </a:extLst>
          </p:cNvPr>
          <p:cNvSpPr txBox="1"/>
          <p:nvPr/>
        </p:nvSpPr>
        <p:spPr>
          <a:xfrm>
            <a:off x="2538413" y="286899"/>
            <a:ext cx="711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Den teoretiska (perfekta) arbetsmarknaden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E3DDCC-B062-D6EC-AF7C-B99C326B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" y="1447006"/>
            <a:ext cx="5343525" cy="396398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84772AF-CCD0-D5DE-D163-3C25C50AD5A5}"/>
              </a:ext>
            </a:extLst>
          </p:cNvPr>
          <p:cNvSpPr txBox="1"/>
          <p:nvPr/>
        </p:nvSpPr>
        <p:spPr>
          <a:xfrm>
            <a:off x="7319961" y="1075531"/>
            <a:ext cx="48720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u="sng" dirty="0"/>
              <a:t>Antaganden som måste vara uppfyllda:</a:t>
            </a:r>
          </a:p>
          <a:p>
            <a:endParaRPr lang="sv-SE" sz="1600" b="1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Fullständig information</a:t>
            </a:r>
          </a:p>
          <a:p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Arbetskraft och kapital kan omedelbart och utan kostnad användas någon annanstans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Många köpare och säljare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81B1CF0-2463-844C-23CA-179E48644F73}"/>
              </a:ext>
            </a:extLst>
          </p:cNvPr>
          <p:cNvSpPr txBox="1"/>
          <p:nvPr/>
        </p:nvSpPr>
        <p:spPr>
          <a:xfrm>
            <a:off x="7319963" y="3568718"/>
            <a:ext cx="48720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u="sng" dirty="0"/>
              <a:t>”Strukturreformer”:</a:t>
            </a:r>
          </a:p>
          <a:p>
            <a:endParaRPr lang="sv-SE" sz="1600" b="1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Ta bort hinder mot arbetsmarknadens effektivitet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Skatter och arbetsmiljö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A-kassa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Lägstalöner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=&gt; Svagare fack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89631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7;p1">
            <a:extLst>
              <a:ext uri="{FF2B5EF4-FFF2-40B4-BE49-F238E27FC236}">
                <a16:creationId xmlns:a16="http://schemas.microsoft.com/office/drawing/2014/main" id="{BBBAC70B-7110-C8ED-F84F-17C222BDCB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57" y="5676405"/>
            <a:ext cx="2531916" cy="10915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E15AB9D-8E5D-DA8D-4D2F-C4CEAEBA1A1E}"/>
              </a:ext>
            </a:extLst>
          </p:cNvPr>
          <p:cNvSpPr txBox="1"/>
          <p:nvPr/>
        </p:nvSpPr>
        <p:spPr>
          <a:xfrm>
            <a:off x="2551791" y="226525"/>
            <a:ext cx="756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Arbetsmarknaden för det enskilda företaget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45BAB80-C847-26B1-B7EE-60AC2EE94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7" y="1083254"/>
            <a:ext cx="4897668" cy="440826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3762C5C-9096-A064-5AFE-70A8A6F75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63856"/>
            <a:ext cx="5133975" cy="440826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C4FCD7C-2451-C775-F613-0BAB911763FF}"/>
              </a:ext>
            </a:extLst>
          </p:cNvPr>
          <p:cNvSpPr txBox="1"/>
          <p:nvPr/>
        </p:nvSpPr>
        <p:spPr>
          <a:xfrm>
            <a:off x="3378821" y="5798424"/>
            <a:ext cx="564623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Konsensus i forskningen: utbudskurvan lutar uppåt. </a:t>
            </a:r>
          </a:p>
          <a:p>
            <a:r>
              <a:rPr lang="sv-SE" dirty="0"/>
              <a:t>2-6 i stället för oändlig... Sverige lite </a:t>
            </a:r>
            <a:r>
              <a:rPr lang="sv-SE" dirty="0" err="1"/>
              <a:t>beforskat</a:t>
            </a:r>
            <a:r>
              <a:rPr lang="sv-SE" dirty="0"/>
              <a:t>, men inget tyder på annat än i jämförbara länder.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933AD5F-7906-DAD8-4FD7-A95228E37B70}"/>
              </a:ext>
            </a:extLst>
          </p:cNvPr>
          <p:cNvSpPr txBox="1"/>
          <p:nvPr/>
        </p:nvSpPr>
        <p:spPr>
          <a:xfrm>
            <a:off x="1226634" y="1059576"/>
            <a:ext cx="3936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>
                <a:solidFill>
                  <a:srgbClr val="FF0000"/>
                </a:solidFill>
              </a:rPr>
              <a:t>Den perfekta arbetsmarknaden: </a:t>
            </a:r>
          </a:p>
          <a:p>
            <a:endParaRPr lang="sv-SE" b="1" u="sng" dirty="0">
              <a:solidFill>
                <a:srgbClr val="FF0000"/>
              </a:solidFill>
            </a:endParaRPr>
          </a:p>
          <a:p>
            <a:r>
              <a:rPr lang="sv-SE" b="1" dirty="0"/>
              <a:t>- </a:t>
            </a:r>
            <a:r>
              <a:rPr lang="sv-SE" b="1" dirty="0" err="1"/>
              <a:t>Ftg</a:t>
            </a:r>
            <a:r>
              <a:rPr lang="sv-SE" b="1" dirty="0"/>
              <a:t> har ingen lönesättarmakt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6D108E3-F089-1AFC-592B-40256702E9AC}"/>
              </a:ext>
            </a:extLst>
          </p:cNvPr>
          <p:cNvSpPr txBox="1"/>
          <p:nvPr/>
        </p:nvSpPr>
        <p:spPr>
          <a:xfrm>
            <a:off x="7293593" y="824210"/>
            <a:ext cx="3936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 err="1">
                <a:solidFill>
                  <a:srgbClr val="FF0000"/>
                </a:solidFill>
              </a:rPr>
              <a:t>Monopsoniarbetsmarknaden</a:t>
            </a:r>
            <a:r>
              <a:rPr lang="sv-SE" b="1" u="sng" dirty="0">
                <a:solidFill>
                  <a:srgbClr val="FF0000"/>
                </a:solidFill>
              </a:rPr>
              <a:t>:</a:t>
            </a:r>
          </a:p>
          <a:p>
            <a:endParaRPr lang="sv-SE" b="1" u="sng" dirty="0">
              <a:solidFill>
                <a:srgbClr val="FF0000"/>
              </a:solidFill>
            </a:endParaRPr>
          </a:p>
          <a:p>
            <a:r>
              <a:rPr lang="sv-SE" b="1" dirty="0"/>
              <a:t>- </a:t>
            </a:r>
            <a:r>
              <a:rPr lang="sv-SE" b="1" dirty="0" err="1"/>
              <a:t>Ftg</a:t>
            </a:r>
            <a:r>
              <a:rPr lang="sv-SE" b="1" dirty="0"/>
              <a:t> har lönesättarmakt</a:t>
            </a:r>
          </a:p>
        </p:txBody>
      </p:sp>
    </p:spTree>
    <p:extLst>
      <p:ext uri="{BB962C8B-B14F-4D97-AF65-F5344CB8AC3E}">
        <p14:creationId xmlns:p14="http://schemas.microsoft.com/office/powerpoint/2010/main" val="368307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77A0E3A-BB9C-4863-CD8C-3C160C088A9E}"/>
              </a:ext>
            </a:extLst>
          </p:cNvPr>
          <p:cNvSpPr txBox="1"/>
          <p:nvPr/>
        </p:nvSpPr>
        <p:spPr>
          <a:xfrm>
            <a:off x="2018095" y="213526"/>
            <a:ext cx="860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Vad betyder det att företagets arbetsutbudskurva lutar uppåt?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A71D473-DAE1-2033-8820-E46241DD3553}"/>
              </a:ext>
            </a:extLst>
          </p:cNvPr>
          <p:cNvSpPr txBox="1"/>
          <p:nvPr/>
        </p:nvSpPr>
        <p:spPr>
          <a:xfrm>
            <a:off x="602647" y="1065932"/>
            <a:ext cx="1125901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 err="1"/>
              <a:t>Monopsoni</a:t>
            </a:r>
            <a:r>
              <a:rPr lang="sv-SE" sz="1600" dirty="0"/>
              <a:t> (ursprunglig definition) = en eller ett fåtal köpare av arbetskraft = </a:t>
            </a:r>
            <a:r>
              <a:rPr lang="sv-SE" sz="1600" b="1" dirty="0"/>
              <a:t>bruksort</a:t>
            </a:r>
            <a:r>
              <a:rPr lang="sv-SE" sz="1600" dirty="0"/>
              <a:t> = kan sätta för låga löner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 err="1"/>
              <a:t>Monopsoni</a:t>
            </a:r>
            <a:r>
              <a:rPr lang="sv-SE" sz="1600" dirty="0"/>
              <a:t> (modern definition) = alla aspekter som kan leda till </a:t>
            </a:r>
            <a:r>
              <a:rPr lang="sv-SE" sz="1600" b="1" dirty="0"/>
              <a:t>trögheter</a:t>
            </a:r>
            <a:r>
              <a:rPr lang="sv-SE" sz="1600" dirty="0"/>
              <a:t> som leder till att arbetsgivare kan sätta löner under den perfekta konkurrensens nivå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Precis som monopol leder </a:t>
            </a:r>
            <a:r>
              <a:rPr lang="sv-SE" sz="1600" dirty="0" err="1"/>
              <a:t>monopsoni</a:t>
            </a:r>
            <a:r>
              <a:rPr lang="sv-SE" sz="1600" dirty="0"/>
              <a:t> till: en </a:t>
            </a:r>
            <a:r>
              <a:rPr lang="sv-SE" sz="1600" b="1" dirty="0"/>
              <a:t>ineffektiv samhällsekonomi</a:t>
            </a:r>
            <a:r>
              <a:rPr lang="sv-SE" sz="1600" dirty="0"/>
              <a:t>; låga löner, höga priser, svag produktivitet och låg sysselsättning</a:t>
            </a:r>
          </a:p>
          <a:p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Arbetsgivare kan </a:t>
            </a:r>
            <a:r>
              <a:rPr lang="sv-SE" sz="1600" b="1" dirty="0"/>
              <a:t>sätta sina egna löner</a:t>
            </a:r>
            <a:r>
              <a:rPr lang="sv-SE" sz="1600" dirty="0"/>
              <a:t>. Måste inte anpassa sig till EN marknadslön.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dirty="0"/>
              <a:t>Trögheter kan vara: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dirty="0"/>
              <a:t>Bristande kunskaper om nya jobb/nya medarbetare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dirty="0"/>
              <a:t>Svårt att byta bostadsort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dirty="0"/>
              <a:t>Daterad kompetens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dirty="0"/>
              <a:t>Kostsamt att söka jobb och leta medarbetare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dirty="0"/>
              <a:t>Känslomässig koppling till arbetsgivaren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dirty="0"/>
              <a:t>Konkurrensklausuler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dirty="0"/>
              <a:t>Samarbeten mellan arbetsgivare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400" dirty="0"/>
              <a:t>För få arbetsgivare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600" b="1" dirty="0"/>
              <a:t>Min slutsats</a:t>
            </a:r>
            <a:r>
              <a:rPr lang="sv-SE" sz="1600" dirty="0"/>
              <a:t>: En betydligt bättre beskrivning av hur arbetsmarknader fungerar i praktiken.</a:t>
            </a:r>
          </a:p>
        </p:txBody>
      </p:sp>
    </p:spTree>
    <p:extLst>
      <p:ext uri="{BB962C8B-B14F-4D97-AF65-F5344CB8AC3E}">
        <p14:creationId xmlns:p14="http://schemas.microsoft.com/office/powerpoint/2010/main" val="124452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7;p1">
            <a:extLst>
              <a:ext uri="{FF2B5EF4-FFF2-40B4-BE49-F238E27FC236}">
                <a16:creationId xmlns:a16="http://schemas.microsoft.com/office/drawing/2014/main" id="{BBBAC70B-7110-C8ED-F84F-17C222BDCB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57" y="5676405"/>
            <a:ext cx="2531916" cy="10915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281C1D4-DC88-97C9-ED14-0103894B2443}"/>
              </a:ext>
            </a:extLst>
          </p:cNvPr>
          <p:cNvSpPr txBox="1"/>
          <p:nvPr/>
        </p:nvSpPr>
        <p:spPr>
          <a:xfrm>
            <a:off x="861241" y="200721"/>
            <a:ext cx="1078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Hur göra arbetsmarknaden mer effektiv – </a:t>
            </a:r>
            <a:r>
              <a:rPr lang="sv-SE" b="1" dirty="0"/>
              <a:t>mer lik den perfekta konkurrensens arbetsmarknad?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2566515-F7F7-E986-F5E7-1BED6FF23729}"/>
              </a:ext>
            </a:extLst>
          </p:cNvPr>
          <p:cNvSpPr txBox="1"/>
          <p:nvPr/>
        </p:nvSpPr>
        <p:spPr>
          <a:xfrm>
            <a:off x="2402621" y="1236217"/>
            <a:ext cx="56287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Intensifierat arbete av konkurrensmyndigheterna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Fler faktiska jobbmöjligheter</a:t>
            </a:r>
          </a:p>
          <a:p>
            <a:pPr marL="228600" indent="-228600">
              <a:buFont typeface="+mj-lt"/>
              <a:buAutoNum type="arabicPeriod"/>
            </a:pPr>
            <a:endParaRPr lang="sv-SE" sz="1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Bättre info om nya jobb/medarbetare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Bättre pendlingsmöjligheter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Ökad geografisk rörlighet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Bostäder till överkomliga priser/hyror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Kompetensutveckling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Jobba hemifrån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Gig-arbetarnas rättigheter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Fler och växande företag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 Öppna löner</a:t>
            </a:r>
          </a:p>
          <a:p>
            <a:pPr marL="800100" lvl="1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Starkare löntagarkollektiv</a:t>
            </a:r>
          </a:p>
          <a:p>
            <a:endParaRPr lang="sv-SE" sz="1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A-kassa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Minimilöner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Centraliserad lönebildning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v-SE" sz="1400" dirty="0"/>
              <a:t>Kollektivavtal</a:t>
            </a:r>
          </a:p>
          <a:p>
            <a:pPr lvl="1"/>
            <a:endParaRPr lang="sv-SE" sz="16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13830A7-2281-D411-E54C-67C74A432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84" y="662386"/>
            <a:ext cx="2856089" cy="262722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6F66B47-35A7-8545-5727-DA038618F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784" y="3289610"/>
            <a:ext cx="2856089" cy="35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8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7;p1">
            <a:extLst>
              <a:ext uri="{FF2B5EF4-FFF2-40B4-BE49-F238E27FC236}">
                <a16:creationId xmlns:a16="http://schemas.microsoft.com/office/drawing/2014/main" id="{BBBAC70B-7110-C8ED-F84F-17C222BDCB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57" y="5864896"/>
            <a:ext cx="2233843" cy="9030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0FBCC90-5139-D068-6F84-9F37669B7EA8}"/>
              </a:ext>
            </a:extLst>
          </p:cNvPr>
          <p:cNvSpPr txBox="1"/>
          <p:nvPr/>
        </p:nvSpPr>
        <p:spPr>
          <a:xfrm>
            <a:off x="5386039" y="167268"/>
            <a:ext cx="22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Replikskifte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0B7DC5-E9E2-5B23-D43A-4D14E4283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1" y="993104"/>
            <a:ext cx="4424950" cy="11630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59CD7EC-3315-21FA-949D-24845C567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68" y="2311050"/>
            <a:ext cx="6311592" cy="14615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6019378-FC50-E631-3329-613A9643D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68" y="4192735"/>
            <a:ext cx="6623825" cy="135903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9256D93-D068-774D-46B4-7B9E938102AA}"/>
              </a:ext>
            </a:extLst>
          </p:cNvPr>
          <p:cNvSpPr txBox="1"/>
          <p:nvPr/>
        </p:nvSpPr>
        <p:spPr>
          <a:xfrm>
            <a:off x="8116711" y="2466802"/>
            <a:ext cx="423333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/>
              <a:t>Två huvudsakliga invändningar:</a:t>
            </a:r>
          </a:p>
          <a:p>
            <a:endParaRPr lang="sv-SE" sz="1200" b="1" u="sng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Förekomst av </a:t>
            </a:r>
            <a:r>
              <a:rPr lang="sv-SE" dirty="0" err="1"/>
              <a:t>monopsoni</a:t>
            </a:r>
            <a:r>
              <a:rPr lang="sv-SE" dirty="0"/>
              <a:t> i Sverige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Svenska lägstalöner</a:t>
            </a:r>
          </a:p>
        </p:txBody>
      </p:sp>
    </p:spTree>
    <p:extLst>
      <p:ext uri="{BB962C8B-B14F-4D97-AF65-F5344CB8AC3E}">
        <p14:creationId xmlns:p14="http://schemas.microsoft.com/office/powerpoint/2010/main" val="170705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2486</Words>
  <Application>Microsoft Macintosh PowerPoint</Application>
  <PresentationFormat>Bredbild</PresentationFormat>
  <Paragraphs>280</Paragraphs>
  <Slides>27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Courier New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Monopsoni - et forskningsfelt i vekst</vt:lpstr>
      <vt:lpstr>Make monopsony great again! </vt:lpstr>
      <vt:lpstr>Hvorfor snakker vi så mye om monopsoni nå?</vt:lpstr>
      <vt:lpstr>Hvordan undersøke forekomsten av monopsoni empirisk?</vt:lpstr>
      <vt:lpstr>Stor støtte i den empiriske litteraturen for forekomst av monopsonimakt</vt:lpstr>
      <vt:lpstr>Potensiell lønnssettermakt må ikke nødvendigvis utnyttes – og kan motvirkes</vt:lpstr>
      <vt:lpstr>Betydningen av fagforeninger og tariffavtaler</vt:lpstr>
      <vt:lpstr>Fagforeninger som «motmakt»</vt:lpstr>
      <vt:lpstr>Markedsmakt i produktmarkedene er lite integrert i monopsoniforskningen</vt:lpstr>
      <vt:lpstr>Maktforholdet mellom arbeidsgivere og arbeidstakere kan variere mellom ulike grupper og av ulike grunner</vt:lpstr>
      <vt:lpstr>Har vi kommet lenger i Norge enn i Sverige? </vt:lpstr>
      <vt:lpstr>Ubesvarte spørsmål/kunnskapsbehov</vt:lpstr>
      <vt:lpstr>Forskningsprosjekt(er) i oppstartsfasen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Microsoft Office User</cp:lastModifiedBy>
  <cp:revision>14</cp:revision>
  <dcterms:created xsi:type="dcterms:W3CDTF">2024-11-22T13:29:35Z</dcterms:created>
  <dcterms:modified xsi:type="dcterms:W3CDTF">2024-11-28T16:08:51Z</dcterms:modified>
</cp:coreProperties>
</file>