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26"/>
  </p:notesMasterIdLst>
  <p:handoutMasterIdLst>
    <p:handoutMasterId r:id="rId27"/>
  </p:handoutMasterIdLst>
  <p:sldIdLst>
    <p:sldId id="434" r:id="rId2"/>
    <p:sldId id="421" r:id="rId3"/>
    <p:sldId id="437" r:id="rId4"/>
    <p:sldId id="459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B91"/>
    <a:srgbClr val="006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216" y="192"/>
      </p:cViewPr>
      <p:guideLst>
        <p:guide orient="horz" pos="255"/>
        <p:guide pos="4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799C194-F4EE-096E-E2EC-A64F881A5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C8F949-B574-5879-5162-EB9F1CCB2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F0ED-D489-4D63-AD62-57F5CCE461A3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7334A5-FD6E-7434-08DD-389CF5D0F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4C31DC6-A5BA-5592-6D29-4CD1D30981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610E6-0FC8-4D8F-8BA9-8E9FCDCBA0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593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F5144-11F8-48A7-86E3-E3AFDB81AA42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0C2F-2D49-423E-8D5A-C472CB8C1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665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C3308C2-50BB-4D99-934D-60738E64821A}" type="datetime1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79DFFEC-8183-8ABA-99B5-5D696686E214}"/>
              </a:ext>
            </a:extLst>
          </p:cNvPr>
          <p:cNvSpPr txBox="1">
            <a:spLocks/>
          </p:cNvSpPr>
          <p:nvPr userDrawn="1"/>
        </p:nvSpPr>
        <p:spPr>
          <a:xfrm>
            <a:off x="8400288" y="6483096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19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0014E96-C660-4C9A-9733-264D0A6575C7}" type="datetime1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BC1940C-6B4F-5605-896B-7D303E8C8349}"/>
              </a:ext>
            </a:extLst>
          </p:cNvPr>
          <p:cNvSpPr txBox="1">
            <a:spLocks/>
          </p:cNvSpPr>
          <p:nvPr userDrawn="1"/>
        </p:nvSpPr>
        <p:spPr>
          <a:xfrm>
            <a:off x="8400288" y="6483096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866D-F3B0-4054-959D-A5420BA3F9C3}" type="datetime1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FFBBB3-80D5-264E-15CD-E48EFBF548BB}"/>
              </a:ext>
            </a:extLst>
          </p:cNvPr>
          <p:cNvSpPr txBox="1">
            <a:spLocks/>
          </p:cNvSpPr>
          <p:nvPr userDrawn="1"/>
        </p:nvSpPr>
        <p:spPr>
          <a:xfrm>
            <a:off x="8400288" y="6483096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669F5C9-8B1A-47DF-B2B9-5CC8C8BD7F49}" type="datetime1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1A18B3-12E4-B03A-45F5-3D82ADF84323}"/>
              </a:ext>
            </a:extLst>
          </p:cNvPr>
          <p:cNvSpPr txBox="1">
            <a:spLocks/>
          </p:cNvSpPr>
          <p:nvPr userDrawn="1"/>
        </p:nvSpPr>
        <p:spPr>
          <a:xfrm>
            <a:off x="8400288" y="6483096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4453" y="529453"/>
            <a:ext cx="3286552" cy="3470421"/>
            <a:chOff x="640080" y="1699589"/>
            <a:chExt cx="3286552" cy="3470421"/>
          </a:xfrm>
          <a:solidFill>
            <a:srgbClr val="309B91"/>
          </a:solidFill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7" y="1185588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46CB-124F-4F6E-8717-C28F2F217707}" type="datetime1">
              <a:rPr lang="en-US" noProof="0" smtClean="0"/>
              <a:t>9/29/25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E0D0A3E-A7C1-6F87-4461-CBAA1DEEC6EF}"/>
              </a:ext>
            </a:extLst>
          </p:cNvPr>
          <p:cNvSpPr txBox="1">
            <a:spLocks/>
          </p:cNvSpPr>
          <p:nvPr userDrawn="1"/>
        </p:nvSpPr>
        <p:spPr>
          <a:xfrm>
            <a:off x="8400288" y="6483096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23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FA3018-1C22-80D3-5B91-1E4F7515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EE00CC-2C96-B3B7-F48C-3EE638F8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7A7B-55F3-4D8B-979C-CE728585BFEB}" type="datetime1">
              <a:rPr lang="en-US" smtClean="0"/>
              <a:t>9/29/25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EF7615-042F-BF87-257D-6CFCF6A5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6D29A4-671F-A2E9-992B-A1D8EAF4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1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D45E560-1DFD-4071-9E9D-444200D5CCAC}" type="datetime1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FEB10B1-4AF9-4201-88DC-F81373C0F7A7}" type="datetime1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8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013D5E40-4456-4E7A-82F5-AA164DB15DED}" type="datetime1">
              <a:rPr lang="en-US" smtClean="0"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5D07-E575-4DDB-BE80-9D9521A7461C}" type="datetime1">
              <a:rPr lang="en-US" smtClean="0"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E1392D5-E180-4DE5-AD9A-FE5842009D40}" type="datetime1">
              <a:rPr lang="en-US" smtClean="0"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0288" y="6483096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8DE-7651-42E8-83CE-A7A088E8F6C2}" type="datetime1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D9D8C5-FFAF-F9C5-4635-C419A941C2D0}"/>
              </a:ext>
            </a:extLst>
          </p:cNvPr>
          <p:cNvSpPr txBox="1">
            <a:spLocks/>
          </p:cNvSpPr>
          <p:nvPr userDrawn="1"/>
        </p:nvSpPr>
        <p:spPr>
          <a:xfrm>
            <a:off x="8400288" y="6483096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6F8B-DF6E-4C2F-BB48-C18AFD7E95BA}" type="datetime1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30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A632545-76DE-DD4E-6822-F4353A43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87" y="0"/>
            <a:ext cx="4870226" cy="6858000"/>
          </a:xfrm>
          <a:prstGeom prst="rect">
            <a:avLst/>
          </a:prstGeom>
          <a:solidFill>
            <a:srgbClr val="309B9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746C-F9B6-B572-F76A-95AA6299E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44346FC-193F-810A-89B5-D2C16229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En väl fungerande arbetsmarknad </a:t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– hur stort är betinget?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22AAD82-265B-0189-E1F4-129B8E78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6" y="404814"/>
            <a:ext cx="4277937" cy="525621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2100" b="1" dirty="0">
                <a:latin typeface="Calibri" panose="020F0502020204030204" pitchFamily="34" charset="0"/>
                <a:cs typeface="Calibri" panose="020F0502020204030204" pitchFamily="34" charset="0"/>
              </a:rPr>
              <a:t>Vår slutsats: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Af behöver en ökad kapacitet för övergång till arbete för 100.000 personer.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100" b="1" dirty="0">
                <a:latin typeface="Calibri" panose="020F0502020204030204" pitchFamily="34" charset="0"/>
                <a:cs typeface="Calibri" panose="020F0502020204030204" pitchFamily="34" charset="0"/>
              </a:rPr>
              <a:t>Vårt analysunderlag: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över 460.000 arbetslösa enligt AKU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därav 170.000+ i heltidsstudier/ program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över 380.000 arbetslösa enligt Af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330.000 skrevs ut från Af till arbete eller studier och 430.000+ skrevs in.</a:t>
            </a:r>
          </a:p>
        </p:txBody>
      </p:sp>
    </p:spTree>
    <p:extLst>
      <p:ext uri="{BB962C8B-B14F-4D97-AF65-F5344CB8AC3E}">
        <p14:creationId xmlns:p14="http://schemas.microsoft.com/office/powerpoint/2010/main" val="26152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E85F4-53CF-93BE-E9DE-F8137CCF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4560DD35-2CA5-0A89-F581-7862101C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Är det fel på organisationen?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5CC25F2-B2FA-B646-1A2C-269D0033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332528" cy="525621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2100" b="1" dirty="0">
                <a:latin typeface="Calibri" panose="020F0502020204030204" pitchFamily="34" charset="0"/>
                <a:cs typeface="Calibri" panose="020F0502020204030204" pitchFamily="34" charset="0"/>
              </a:rPr>
              <a:t>Vi har numera en trehövdad AMO: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Arbetsförmedlingen på reträtt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Omställningsorganisationerna på stark frammarsch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Kommunerna tar över där Af drar sig tillbaka.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300" b="1" dirty="0">
                <a:latin typeface="Calibri" panose="020F0502020204030204" pitchFamily="34" charset="0"/>
                <a:cs typeface="Calibri" panose="020F0502020204030204" pitchFamily="34" charset="0"/>
              </a:rPr>
              <a:t>Inga fler omorganisationer, men nya former för samverkan – och synergi - mellan intressenterna!</a:t>
            </a:r>
          </a:p>
        </p:txBody>
      </p:sp>
    </p:spTree>
    <p:extLst>
      <p:ext uri="{BB962C8B-B14F-4D97-AF65-F5344CB8AC3E}">
        <p14:creationId xmlns:p14="http://schemas.microsoft.com/office/powerpoint/2010/main" val="309206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43EB-1506-3862-94E7-428F2A80A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B34D7A1-C87C-C3B1-B712-A0D5345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Våra slutsatser och </a:t>
            </a:r>
            <a:r>
              <a:rPr lang="sv-SE" sz="29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rekommenda-tioner</a:t>
            </a:r>
            <a:endParaRPr lang="sv-SE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16D5A78-5560-E668-AB2D-3043DC30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Från sysselsättningspolitiskt ramverk och ett samlat grepp om kompetensfrågorna …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till en ny roll för arbetsmarknads-politiken och nya grepp för lokal samverkan.</a:t>
            </a:r>
          </a:p>
        </p:txBody>
      </p:sp>
    </p:spTree>
    <p:extLst>
      <p:ext uri="{BB962C8B-B14F-4D97-AF65-F5344CB8AC3E}">
        <p14:creationId xmlns:p14="http://schemas.microsoft.com/office/powerpoint/2010/main" val="323780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BB136-AE17-5C03-AB5B-EF545A4D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2B4A753-8C26-C0FF-234C-6CFCBEAE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Ett sysselsättnings-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politiskt ramverk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A22B7A6-1619-CBAA-7B17-91375BCF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På samma sätt som för finans-politiken och klimatpolitiken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med full sysselsättning, låg inflation, förbättrade reallöner och sunda statsfinanser som mål.</a:t>
            </a:r>
          </a:p>
        </p:txBody>
      </p:sp>
    </p:spTree>
    <p:extLst>
      <p:ext uri="{BB962C8B-B14F-4D97-AF65-F5344CB8AC3E}">
        <p14:creationId xmlns:p14="http://schemas.microsoft.com/office/powerpoint/2010/main" val="297483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C103-273D-84FD-FC58-C544690FD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8E9879D-34CE-F69F-51CD-6A55B967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Ett samlat grepp för en ny kompetenspolitik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BCBF6B27-ED0D-7A1E-C13C-930B437C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Stort behov av att ta ett samlat grepp om kompetensförsörjningen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det finns hos parterna en insiktsfull problemanalys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bygg vidare på den stora reformen från 2022, etablera en reform-agenda för nästa mandatperiod.</a:t>
            </a:r>
          </a:p>
        </p:txBody>
      </p:sp>
    </p:spTree>
    <p:extLst>
      <p:ext uri="{BB962C8B-B14F-4D97-AF65-F5344CB8AC3E}">
        <p14:creationId xmlns:p14="http://schemas.microsoft.com/office/powerpoint/2010/main" val="277428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8B0DD-688E-A50C-0C8D-998F324F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3093B32-D23C-B20A-14FF-C9B942EC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En tydligare roll för arbetsmarknads-politiken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240DFAD8-6EAB-F63A-CBDF-C1D88302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Både arbetssökande och lediga platser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både förhindra och bryta långtidsarbetslöshet.</a:t>
            </a:r>
          </a:p>
        </p:txBody>
      </p:sp>
    </p:spTree>
    <p:extLst>
      <p:ext uri="{BB962C8B-B14F-4D97-AF65-F5344CB8AC3E}">
        <p14:creationId xmlns:p14="http://schemas.microsoft.com/office/powerpoint/2010/main" val="22823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333C-DDE6-A4A2-C3A8-9AEB1DC2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15FFCC1-437B-6EA6-50D2-0C6794F6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Ett nytt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kompetenslyft för Sverige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40B6BED-FF75-3866-DBF4-6C04693A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Öka kapaciteten för att ge 100.000 arbetslösa en ny och snabbare start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med flexibel användning av anslag, inte inlåst i program.</a:t>
            </a:r>
          </a:p>
        </p:txBody>
      </p:sp>
    </p:spTree>
    <p:extLst>
      <p:ext uri="{BB962C8B-B14F-4D97-AF65-F5344CB8AC3E}">
        <p14:creationId xmlns:p14="http://schemas.microsoft.com/office/powerpoint/2010/main" val="29100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7EAD-FBFC-1D00-4D24-2D26F978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9ECBF68-8A13-1139-6ABC-7FD51CBB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En ny start för personer med funktions-nedsättning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B6DD092E-91C5-0867-4C90-8A37A048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Riksrevisionen visar att dessa personer är eftersatta i Arbetsförmedlingens verksamhet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vi delar Riksrevisionens analys och rekommendationer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förslagen bör genomföras med högsta prioritet för att skapa trovärdighet åt arbetsmarknads-politikens fördelningspolitiska uppgift.</a:t>
            </a:r>
          </a:p>
        </p:txBody>
      </p:sp>
    </p:spTree>
    <p:extLst>
      <p:ext uri="{BB962C8B-B14F-4D97-AF65-F5344CB8AC3E}">
        <p14:creationId xmlns:p14="http://schemas.microsoft.com/office/powerpoint/2010/main" val="241279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98E8-6917-8308-C4F1-CBAA4398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0A22837-D1FC-6F9E-0F29-32871C33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Både yrkesmässig och geografisk rörlighet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5B47B7-9202-9E90-7CAA-9B62F896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6" y="404814"/>
            <a:ext cx="4332529" cy="525621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Viljan till vidareutbildning och att byta yrke är stark, mindre intresse för att flytta till jobb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flytt från arbetslöshet till arbete ger stora samhällsekonomiska vinster, rimligt att den som flyttar inte ska behöva bära hela kostnaden för flytten,  det behövs lämpligt avvägda bidrags- eller avdragsmöjligheter.</a:t>
            </a:r>
          </a:p>
        </p:txBody>
      </p:sp>
    </p:spTree>
    <p:extLst>
      <p:ext uri="{BB962C8B-B14F-4D97-AF65-F5344CB8AC3E}">
        <p14:creationId xmlns:p14="http://schemas.microsoft.com/office/powerpoint/2010/main" val="3591445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B4CA9-FEBE-F10E-71CF-E7FDB070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A3ECA02-11EA-42CF-FE6C-71A64878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Rusta upp studie- och yrkes-vägledningen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FBEBD8F8-F88F-6A67-8006-E888B0B5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391166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Var fjärde elev går ut gymnasiet utan examen efter tre år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det behövs reformer i utbildnings-systemet, bättre studie- och yrkesvägledning och större engagemang från näringslivet.</a:t>
            </a:r>
          </a:p>
        </p:txBody>
      </p:sp>
    </p:spTree>
    <p:extLst>
      <p:ext uri="{BB962C8B-B14F-4D97-AF65-F5344CB8AC3E}">
        <p14:creationId xmlns:p14="http://schemas.microsoft.com/office/powerpoint/2010/main" val="16212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9DA5DD5-1CB6-62C5-64EC-D52F487C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4" t="13477" r="2429" b="-1907"/>
          <a:stretch>
            <a:fillRect/>
          </a:stretch>
        </p:blipFill>
        <p:spPr bwMode="auto">
          <a:xfrm>
            <a:off x="7449700" y="1912327"/>
            <a:ext cx="1183379" cy="1248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objekt 4" descr="En bild som visar Människoansikte, person, klädsel, person&#10;&#10;AI-genererat innehåll kan vara felaktigt.">
            <a:extLst>
              <a:ext uri="{FF2B5EF4-FFF2-40B4-BE49-F238E27FC236}">
                <a16:creationId xmlns:a16="http://schemas.microsoft.com/office/drawing/2014/main" id="{B35BE318-1609-647D-785D-B8B11947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t="9172" r="24136" b="11257"/>
          <a:stretch>
            <a:fillRect/>
          </a:stretch>
        </p:blipFill>
        <p:spPr>
          <a:xfrm>
            <a:off x="7449699" y="4606135"/>
            <a:ext cx="1191064" cy="1055077"/>
          </a:xfrm>
          <a:prstGeom prst="rect">
            <a:avLst/>
          </a:prstGeom>
        </p:spPr>
      </p:pic>
      <p:pic>
        <p:nvPicPr>
          <p:cNvPr id="7" name="Bildobjekt 6" descr="En bild som visar Människoansikte, person, klädsel, leende&#10;&#10;AI-genererat innehåll kan vara felaktigt.">
            <a:extLst>
              <a:ext uri="{FF2B5EF4-FFF2-40B4-BE49-F238E27FC236}">
                <a16:creationId xmlns:a16="http://schemas.microsoft.com/office/drawing/2014/main" id="{798099BA-45EE-3293-3B4B-18190859C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38" b="15256"/>
          <a:stretch>
            <a:fillRect/>
          </a:stretch>
        </p:blipFill>
        <p:spPr>
          <a:xfrm>
            <a:off x="7454049" y="3252203"/>
            <a:ext cx="1179030" cy="1221465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A179B939-262D-741E-8FBA-3A895317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  <a:t>Hur har rapporten kommit till?</a:t>
            </a:r>
            <a:endParaRPr lang="sv-S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E0F32778-7AAF-B21C-14EA-9679528C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7404"/>
            <a:ext cx="3034012" cy="524862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Rapporten ”Kompetens för Sverige” är ett medborgarinitiativ – ingen organisation eller parti har beställd den, inga ekonomiska bidrag har lämnats.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Vi som gjort utredningen och skrivit rapporten svarar på egen hand för initiativ, analyser, slutsatser och finansiering.</a:t>
            </a:r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B89677A9-17AE-5C17-3653-ED4896167C88}"/>
              </a:ext>
            </a:extLst>
          </p:cNvPr>
          <p:cNvSpPr txBox="1">
            <a:spLocks/>
          </p:cNvSpPr>
          <p:nvPr/>
        </p:nvSpPr>
        <p:spPr>
          <a:xfrm>
            <a:off x="159848" y="5766177"/>
            <a:ext cx="8847673" cy="1055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Tack till: Almega, Arbetsförmedlingen, Finanspolitiska rådet, Forte, IAF, IFAU, JO, Konjunkturinstitutet, LO, Manpower, OECD, Regeringen, Riksbanken, Riksrevisionen, SCB, SKR, SSR, Statskontoret, ST, Svenskt Näringsliv, Swedish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JobTech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, TCO,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Viable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, Susanne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Ackum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, Lars Calmfors och Anders Forslund.</a:t>
            </a:r>
          </a:p>
        </p:txBody>
      </p:sp>
      <p:sp>
        <p:nvSpPr>
          <p:cNvPr id="2" name="Platshållare för innehåll 9">
            <a:extLst>
              <a:ext uri="{FF2B5EF4-FFF2-40B4-BE49-F238E27FC236}">
                <a16:creationId xmlns:a16="http://schemas.microsoft.com/office/drawing/2014/main" id="{7750FC97-528C-054A-1DBF-AD5C4A95BE2D}"/>
              </a:ext>
            </a:extLst>
          </p:cNvPr>
          <p:cNvSpPr txBox="1">
            <a:spLocks/>
          </p:cNvSpPr>
          <p:nvPr/>
        </p:nvSpPr>
        <p:spPr>
          <a:xfrm>
            <a:off x="644345" y="750876"/>
            <a:ext cx="6801004" cy="5096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Vi har baserat rapporten på underlag från ett 20-tal myndigheter och organisationer, experter och forskare.</a:t>
            </a:r>
          </a:p>
        </p:txBody>
      </p:sp>
    </p:spTree>
    <p:extLst>
      <p:ext uri="{BB962C8B-B14F-4D97-AF65-F5344CB8AC3E}">
        <p14:creationId xmlns:p14="http://schemas.microsoft.com/office/powerpoint/2010/main" val="389638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FCA9A-8F9F-4571-F474-AB62DF0E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EAABDD5-7863-7D7A-34DC-B3D8AB95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Lönevillkor för arbetskrafts-invandrare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E20AE3C7-E8BF-4C2C-E700-0BC95301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Svenskt Näringsliv varnar för den nya regleringen av villkoren för arbetskraftsinvandring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vi delar uppfattningen att lönevillkor ska bestämmas i kollektivavtal.</a:t>
            </a:r>
          </a:p>
        </p:txBody>
      </p:sp>
    </p:spTree>
    <p:extLst>
      <p:ext uri="{BB962C8B-B14F-4D97-AF65-F5344CB8AC3E}">
        <p14:creationId xmlns:p14="http://schemas.microsoft.com/office/powerpoint/2010/main" val="409000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5D440-7250-51CC-3889-C40E00F1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1F6E4D0-E337-DB7C-2B4B-4335F629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En ny a-kassa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– reformera med rationalitet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och rättvisa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6769D032-ED09-1329-4B8D-AEB765BB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Den pågående reformen gör att ersättningen baseras på inkomst, inte arbetad tid, vilket är rationellt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men den ger sämre villkor efter 100 respektive 200 dagars arbetslöshet, vilket särskilt drabbar dem som har svårt att hitta ett nytt arbete.</a:t>
            </a:r>
          </a:p>
        </p:txBody>
      </p:sp>
    </p:spTree>
    <p:extLst>
      <p:ext uri="{BB962C8B-B14F-4D97-AF65-F5344CB8AC3E}">
        <p14:creationId xmlns:p14="http://schemas.microsoft.com/office/powerpoint/2010/main" val="354524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333F-94E4-21B7-25B5-8ED75A0B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0C8414D-A77B-37F9-4479-3F91E76C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Ett nytt kontrakt mellan stat och kommun för arbete och integration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AED4134-5C34-429E-D028-C4E1E4C3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Kompetenskontrakt för att skapa synergi mellan olika politikområden och olika aktörer (Af, omställnings-organisationer och kommuner) som alternativ till ”styrning i stuprör”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med inspiration från Klimatkontrakt 2030 i 48 kommuner.</a:t>
            </a:r>
          </a:p>
        </p:txBody>
      </p:sp>
    </p:spTree>
    <p:extLst>
      <p:ext uri="{BB962C8B-B14F-4D97-AF65-F5344CB8AC3E}">
        <p14:creationId xmlns:p14="http://schemas.microsoft.com/office/powerpoint/2010/main" val="3696689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6B946-991D-C4FB-868A-A9979C50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E5D13616-2E77-B170-2088-D1D41D43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b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900" b="1" dirty="0">
                <a:latin typeface="Calibri" panose="020F0502020204030204" pitchFamily="34" charset="0"/>
                <a:cs typeface="Calibri" panose="020F0502020204030204" pitchFamily="34" charset="0"/>
              </a:rPr>
              <a:t>Nystart för lokal samverkan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E7697AB-8EAC-2FFD-6DF5-01774DA0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Ta fasta på kritiken mot ”top-down” detaljstyrning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gör ett omtag med de bäst fungerande lokala samarbetena som modell.</a:t>
            </a:r>
          </a:p>
        </p:txBody>
      </p:sp>
    </p:spTree>
    <p:extLst>
      <p:ext uri="{BB962C8B-B14F-4D97-AF65-F5344CB8AC3E}">
        <p14:creationId xmlns:p14="http://schemas.microsoft.com/office/powerpoint/2010/main" val="177120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9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939EB-D56E-1C94-1326-8EF2889B0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9BBB0C-1EA9-42DA-AAA8-52C692F3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87" y="0"/>
            <a:ext cx="4870226" cy="6858000"/>
          </a:xfrm>
          <a:prstGeom prst="rect">
            <a:avLst/>
          </a:prstGeom>
          <a:solidFill>
            <a:srgbClr val="309B91"/>
          </a:solidFill>
        </p:spPr>
      </p:pic>
      <p:sp>
        <p:nvSpPr>
          <p:cNvPr id="2" name="Platshållare för innehåll 9">
            <a:extLst>
              <a:ext uri="{FF2B5EF4-FFF2-40B4-BE49-F238E27FC236}">
                <a16:creationId xmlns:a16="http://schemas.microsoft.com/office/drawing/2014/main" id="{DB65867C-F4F1-2CAA-C5A8-4EC23D05D9E8}"/>
              </a:ext>
            </a:extLst>
          </p:cNvPr>
          <p:cNvSpPr txBox="1">
            <a:spLocks/>
          </p:cNvSpPr>
          <p:nvPr/>
        </p:nvSpPr>
        <p:spPr>
          <a:xfrm>
            <a:off x="159848" y="5493217"/>
            <a:ext cx="3501039" cy="1055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Tack till: Lisa Pelling och Simon Karlsson, Arena Idé, för redigering och layout av rapporten.</a:t>
            </a:r>
          </a:p>
        </p:txBody>
      </p:sp>
    </p:spTree>
    <p:extLst>
      <p:ext uri="{BB962C8B-B14F-4D97-AF65-F5344CB8AC3E}">
        <p14:creationId xmlns:p14="http://schemas.microsoft.com/office/powerpoint/2010/main" val="33487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7474A-D524-8D13-F9CC-837C5374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749CD06-8994-D241-E725-8B44BF66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  <a:t>Så illa är det – därför detta initiativ!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84E501C-5EE6-A645-2A26-091CC748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”Arbetsmarknadspolitiken är i dag på den nivå som försvarspolitiken var för tio år sedan.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Utarmad, efter långvarig nedrustning.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I baklås, på grund av en politik som saknar stöd i forskning och beprövad erfarenhet.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10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Arbetsmarknadspolitiken är nu den svaga länken i den ekonomiska till-växtens värdekedja, kompetensför-sörjningen för växande företag och verksamheter”. </a:t>
            </a:r>
          </a:p>
        </p:txBody>
      </p:sp>
    </p:spTree>
    <p:extLst>
      <p:ext uri="{BB962C8B-B14F-4D97-AF65-F5344CB8AC3E}">
        <p14:creationId xmlns:p14="http://schemas.microsoft.com/office/powerpoint/2010/main" val="202501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9CBC7-962A-0D12-6B4B-E07ADEC86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878446DE-3E97-6DB1-AAFA-A26079C19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77" y="875665"/>
            <a:ext cx="6428445" cy="1055076"/>
          </a:xfrm>
          <a:solidFill>
            <a:srgbClr val="309B91"/>
          </a:solidFill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sv-SE" sz="3600" b="1" spc="-113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Så illa är det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sv-SE" sz="3600" b="1" spc="-113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– hur kunde det bli så här?</a:t>
            </a:r>
          </a:p>
        </p:txBody>
      </p:sp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EF3EA39E-ED80-9EE2-0BC8-5BF534701A22}"/>
              </a:ext>
            </a:extLst>
          </p:cNvPr>
          <p:cNvSpPr txBox="1">
            <a:spLocks/>
          </p:cNvSpPr>
          <p:nvPr/>
        </p:nvSpPr>
        <p:spPr>
          <a:xfrm>
            <a:off x="2401589" y="6084276"/>
            <a:ext cx="4342130" cy="77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Arbetslösheten 2008-2024</a:t>
            </a:r>
          </a:p>
        </p:txBody>
      </p:sp>
      <p:sp>
        <p:nvSpPr>
          <p:cNvPr id="6" name="Underrubrik 4">
            <a:extLst>
              <a:ext uri="{FF2B5EF4-FFF2-40B4-BE49-F238E27FC236}">
                <a16:creationId xmlns:a16="http://schemas.microsoft.com/office/drawing/2014/main" id="{1C2F2099-BD6F-B9A2-322A-593DF35306F3}"/>
              </a:ext>
            </a:extLst>
          </p:cNvPr>
          <p:cNvSpPr txBox="1">
            <a:spLocks/>
          </p:cNvSpPr>
          <p:nvPr/>
        </p:nvSpPr>
        <p:spPr>
          <a:xfrm>
            <a:off x="1360049" y="442541"/>
            <a:ext cx="6428445" cy="385008"/>
          </a:xfrm>
          <a:prstGeom prst="rect">
            <a:avLst/>
          </a:prstGeom>
          <a:solidFill>
            <a:srgbClr val="309B91"/>
          </a:solidFill>
        </p:spPr>
        <p:txBody>
          <a:bodyPr vert="horz" lIns="91440" tIns="0" rIns="91440" bIns="45720" rtlCol="0" anchor="ctr"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endParaRPr lang="sv-SE" sz="3600" b="1" spc="-113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Bildobjekt 6" descr="En bild som visar text, Graf, linje, skärmbild&#10;&#10;Automatiskt genererad beskrivning">
            <a:extLst>
              <a:ext uri="{FF2B5EF4-FFF2-40B4-BE49-F238E27FC236}">
                <a16:creationId xmlns:a16="http://schemas.microsoft.com/office/drawing/2014/main" id="{14AB5ED0-DA76-2486-F7E0-3A678688E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" y="2003205"/>
            <a:ext cx="8979645" cy="41815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2464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C7E79-83B4-6481-A438-7F8164373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126F353-2750-1E2A-F378-E88BC652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Fyra regeringar, </a:t>
            </a:r>
            <a:b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16 budget-propositioner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F30B4921-7780-9887-2A01-120E3CB5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100" b="1" dirty="0">
                <a:latin typeface="Calibri" panose="020F0502020204030204" pitchFamily="34" charset="0"/>
                <a:cs typeface="Calibri" panose="020F0502020204030204" pitchFamily="34" charset="0"/>
              </a:rPr>
              <a:t>Om alla löften hade infriats: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högre sysselsättning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bättre matchning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lägre arbetslöshet, 3-4 procent.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sv-SE" sz="2100" b="1" dirty="0">
                <a:latin typeface="Calibri" panose="020F0502020204030204" pitchFamily="34" charset="0"/>
                <a:cs typeface="Calibri" panose="020F0502020204030204" pitchFamily="34" charset="0"/>
              </a:rPr>
              <a:t>I verkligheten: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hög arbetslöshet, över 8 procent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långtidsarbetslöshet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svårigheter att rekrytera arbetskraft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fördubblad vakansgrad.</a:t>
            </a:r>
            <a:b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Hur kunde det bli så här?</a:t>
            </a:r>
          </a:p>
        </p:txBody>
      </p:sp>
    </p:spTree>
    <p:extLst>
      <p:ext uri="{BB962C8B-B14F-4D97-AF65-F5344CB8AC3E}">
        <p14:creationId xmlns:p14="http://schemas.microsoft.com/office/powerpoint/2010/main" val="422442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C561-D289-C0C0-39E8-9E7049C4E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2CE10A1-00C9-73F7-258A-5762F2C3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Allt är inte nattsvart ….. 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173A400E-5028-8BBE-5780-FB57CA20E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6" y="404814"/>
            <a:ext cx="4441711" cy="525621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sv-SE" sz="2700" dirty="0">
                <a:latin typeface="Calibri" panose="020F0502020204030204" pitchFamily="34" charset="0"/>
                <a:cs typeface="Calibri" panose="020F0502020204030204" pitchFamily="34" charset="0"/>
              </a:rPr>
              <a:t>Högt arbetskraftsutbud, näst högst i EU.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sv-SE" sz="2700" dirty="0">
                <a:latin typeface="Calibri" panose="020F0502020204030204" pitchFamily="34" charset="0"/>
                <a:cs typeface="Calibri" panose="020F0502020204030204" pitchFamily="34" charset="0"/>
              </a:rPr>
              <a:t>Stark vilja till vidareutbildning, tre av fyra kan tänka sig studera vidare under de närmaste två åren.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sv-SE" sz="2700" dirty="0">
                <a:latin typeface="Calibri" panose="020F0502020204030204" pitchFamily="34" charset="0"/>
                <a:cs typeface="Calibri" panose="020F0502020204030204" pitchFamily="34" charset="0"/>
              </a:rPr>
              <a:t>Arbetskraftsdeltagandet och sysselsättningen bland utlandsfödda har ökat markant under senare år.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sv-SE" sz="2700" dirty="0">
                <a:latin typeface="Calibri" panose="020F0502020204030204" pitchFamily="34" charset="0"/>
                <a:cs typeface="Calibri" panose="020F0502020204030204" pitchFamily="34" charset="0"/>
              </a:rPr>
              <a:t>300.000 fler försörjer sig genom arbete - trots en befolkningsökning på nästan en miljon i arbetskrafsåldrarna.</a:t>
            </a:r>
          </a:p>
          <a:p>
            <a:pPr marL="0" indent="0">
              <a:buClr>
                <a:srgbClr val="FF0000"/>
              </a:buClr>
              <a:buNone/>
            </a:pP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sv-SE" sz="3300" b="1" dirty="0">
                <a:latin typeface="Calibri" panose="020F0502020204030204" pitchFamily="34" charset="0"/>
                <a:cs typeface="Calibri" panose="020F0502020204030204" pitchFamily="34" charset="0"/>
              </a:rPr>
              <a:t>… men  fyra policyparadoxer har ställt till det</a:t>
            </a:r>
          </a:p>
          <a:p>
            <a:endParaRPr lang="sv-S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6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F6F92-BAD4-9FBA-99D0-9C48BEF4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E0F67B7-6895-281D-936B-064BEF1A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Fyra policy-paradoxer </a:t>
            </a:r>
            <a:b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som måste åtgärdas</a:t>
            </a:r>
            <a:br>
              <a:rPr lang="sv-SE" sz="4000" b="1" u="sng" dirty="0">
                <a:latin typeface="Bodoni MT" panose="02070603080606020203" pitchFamily="18" charset="0"/>
              </a:rPr>
            </a:br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CB3087-B85A-247B-814D-112838BD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t">
            <a:normAutofit fontScale="25000" lnSpcReduction="20000"/>
          </a:bodyPr>
          <a:lstStyle/>
          <a:p>
            <a:pPr marL="342000" indent="-342000"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8400" dirty="0">
                <a:latin typeface="Calibri" panose="020F0502020204030204" pitchFamily="34" charset="0"/>
                <a:cs typeface="Calibri" panose="020F0502020204030204" pitchFamily="34" charset="0"/>
              </a:rPr>
              <a:t>Forskningen och beprövad erfarenhet visar att tidiga och individinriktade insatser ger bäst resultat, men uppdraget till Af är att prioritera sena insatser (”särskilt prioritera dem som varit arbetslösa i två år”, enligt regleringsbrev).</a:t>
            </a:r>
          </a:p>
          <a:p>
            <a:pPr marL="342000" indent="-342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sv-SE" sz="8400" dirty="0">
                <a:latin typeface="Calibri" panose="020F0502020204030204" pitchFamily="34" charset="0"/>
                <a:cs typeface="Calibri" panose="020F0502020204030204" pitchFamily="34" charset="0"/>
              </a:rPr>
              <a:t>Ju s</a:t>
            </a:r>
            <a:r>
              <a:rPr lang="sv-SE" sz="8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vårare det blivit att tillsätta lediga platser och ju större  behov av individuella insatser, desto mindre resurser i form av arbetsmarknadsutbildningar.</a:t>
            </a:r>
          </a:p>
          <a:p>
            <a:pPr marL="342000" indent="-342000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endParaRPr lang="sv-SE" sz="84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FF0000"/>
              </a:buClr>
              <a:buNone/>
            </a:pPr>
            <a:r>
              <a:rPr lang="sv-SE" sz="8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… fortsättning…</a:t>
            </a:r>
          </a:p>
          <a:p>
            <a:endParaRPr lang="sv-S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6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81B7-D708-C0CD-7924-CE486994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9FCBBB-6C5A-8260-2193-3DBCC5B7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Fyra policy-paradoxer </a:t>
            </a:r>
            <a:b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som måste åtgärdas</a:t>
            </a:r>
            <a:br>
              <a:rPr lang="sv-SE" sz="4000" b="1" u="sng" dirty="0">
                <a:latin typeface="Bodoni MT" panose="02070603080606020203" pitchFamily="18" charset="0"/>
              </a:rPr>
            </a:br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68E35FBB-8E9F-8521-BC9C-8B81F3EA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11638"/>
            <a:ext cx="4225076" cy="5256212"/>
          </a:xfrm>
        </p:spPr>
        <p:txBody>
          <a:bodyPr anchor="t">
            <a:normAutofit fontScale="25000" lnSpcReduction="20000"/>
          </a:bodyPr>
          <a:lstStyle/>
          <a:p>
            <a:pPr marL="342000" indent="-342000">
              <a:spcBef>
                <a:spcPts val="0"/>
              </a:spcBef>
              <a:buClrTx/>
              <a:buFont typeface="+mj-lt"/>
              <a:buAutoNum type="arabicPeriod" startAt="3"/>
            </a:pPr>
            <a:r>
              <a:rPr lang="sv-SE" sz="8800" dirty="0">
                <a:latin typeface="Calibri" panose="020F0502020204030204" pitchFamily="34" charset="0"/>
                <a:cs typeface="Calibri" panose="020F0502020204030204" pitchFamily="34" charset="0"/>
              </a:rPr>
              <a:t>Ju högre ambitioner för egen försörjning, desto mer insatser behövs för personer med funktionsnedsättning. Trots detta har arbetet för de funktionsnedsatta hamnat på efterkälken.</a:t>
            </a:r>
          </a:p>
          <a:p>
            <a:pPr marL="342000" indent="-342000">
              <a:spcBef>
                <a:spcPts val="1200"/>
              </a:spcBef>
              <a:buClrTx/>
              <a:buFont typeface="+mj-lt"/>
              <a:buAutoNum type="arabicPeriod" startAt="3"/>
            </a:pPr>
            <a:r>
              <a:rPr lang="sv-SE" sz="8800" dirty="0">
                <a:latin typeface="Calibri" panose="020F0502020204030204" pitchFamily="34" charset="0"/>
                <a:cs typeface="Calibri" panose="020F0502020204030204" pitchFamily="34" charset="0"/>
              </a:rPr>
              <a:t>Ju mer av omorganisation och detaljstyrning av Af, desto sämre fungerar verksamheten, inte minst det lokala samarbetet.</a:t>
            </a:r>
          </a:p>
          <a:p>
            <a:endParaRPr lang="sv-S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7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F6CF-646B-E0FB-C2A3-0105CF20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5175A9B-29EF-D3F2-078B-E93177AE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26" y="1185588"/>
            <a:ext cx="3175099" cy="2464952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Finanspolitiska rådet</a:t>
            </a:r>
            <a:b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– om skiljelinjen i arbetsmarknadspolitiken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7FED483-B171-B4FF-237B-BF2C6338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7" y="404814"/>
            <a:ext cx="4225076" cy="525621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2300" b="1" dirty="0">
                <a:latin typeface="Calibri" panose="020F0502020204030204" pitchFamily="34" charset="0"/>
                <a:cs typeface="Calibri" panose="020F0502020204030204" pitchFamily="34" charset="0"/>
              </a:rPr>
              <a:t>”Det är inte brist på incitament, </a:t>
            </a:r>
          </a:p>
          <a:p>
            <a:pPr marL="0" indent="0" algn="ctr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2300" b="1" dirty="0">
                <a:latin typeface="Calibri" panose="020F0502020204030204" pitchFamily="34" charset="0"/>
                <a:cs typeface="Calibri" panose="020F0502020204030204" pitchFamily="34" charset="0"/>
              </a:rPr>
              <a:t>fokus bör i stället ligga på </a:t>
            </a:r>
          </a:p>
          <a:p>
            <a:pPr marL="0" indent="0" algn="ctr">
              <a:lnSpc>
                <a:spcPct val="100000"/>
              </a:lnSpc>
              <a:buClr>
                <a:srgbClr val="FF0000"/>
              </a:buClr>
              <a:buNone/>
            </a:pPr>
            <a:r>
              <a:rPr lang="sv-SE" sz="2300" b="1" dirty="0">
                <a:latin typeface="Calibri" panose="020F0502020204030204" pitchFamily="34" charset="0"/>
                <a:cs typeface="Calibri" panose="020F0502020204030204" pitchFamily="34" charset="0"/>
              </a:rPr>
              <a:t>att förbättra matchningen”</a:t>
            </a:r>
          </a:p>
          <a:p>
            <a:endParaRPr lang="sv-S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9186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1628</TotalTime>
  <Words>1057</Words>
  <Application>Microsoft Macintosh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Bodoni MT</vt:lpstr>
      <vt:lpstr>Calibri</vt:lpstr>
      <vt:lpstr>Calibri Light</vt:lpstr>
      <vt:lpstr>Rockwell</vt:lpstr>
      <vt:lpstr>Times New Roman</vt:lpstr>
      <vt:lpstr>Wingdings</vt:lpstr>
      <vt:lpstr>Atlas</vt:lpstr>
      <vt:lpstr>PowerPoint Presentation</vt:lpstr>
      <vt:lpstr>Hur har rapporten kommit till?</vt:lpstr>
      <vt:lpstr>Så illa är det – därför detta initiativ!</vt:lpstr>
      <vt:lpstr>PowerPoint Presentation</vt:lpstr>
      <vt:lpstr>Fyra regeringar,  16 budget-propositioner</vt:lpstr>
      <vt:lpstr>Allt är inte nattsvart ….. </vt:lpstr>
      <vt:lpstr>Fyra policy-paradoxer  som måste åtgärdas </vt:lpstr>
      <vt:lpstr>Fyra policy-paradoxer  som måste åtgärdas </vt:lpstr>
      <vt:lpstr>Finanspolitiska rådet – om skiljelinjen i arbetsmarknadspolitiken</vt:lpstr>
      <vt:lpstr>En väl fungerande arbetsmarknad  – hur stort är betinget?</vt:lpstr>
      <vt:lpstr>Är det fel på organisationen?</vt:lpstr>
      <vt:lpstr>Våra slutsatser och rekommenda-tioner</vt:lpstr>
      <vt:lpstr>1.  Ett sysselsättnings- politiskt ramverk</vt:lpstr>
      <vt:lpstr>2.  Ett samlat grepp för en ny kompetenspolitik</vt:lpstr>
      <vt:lpstr>3.  En tydligare roll för arbetsmarknads-politiken</vt:lpstr>
      <vt:lpstr>4.  Ett nytt  kompetenslyft för Sverige</vt:lpstr>
      <vt:lpstr>5.  En ny start för personer med funktions-nedsättning</vt:lpstr>
      <vt:lpstr>6.  Både yrkesmässig och geografisk rörlighet</vt:lpstr>
      <vt:lpstr>7.  Rusta upp studie- och yrkes-vägledningen</vt:lpstr>
      <vt:lpstr>8.  Lönevillkor för arbetskrafts-invandrare</vt:lpstr>
      <vt:lpstr>9.  En ny a-kassa  – reformera med rationalitet  och rättvisa</vt:lpstr>
      <vt:lpstr>10.  Ett nytt kontrakt mellan stat och kommun för arbete och integration</vt:lpstr>
      <vt:lpstr>11.  Nystart för lokal samverkan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Lars Sjöström</dc:creator>
  <cp:keywords/>
  <dc:description>generated using python-pptx</dc:description>
  <cp:lastModifiedBy>Microsoft Office User</cp:lastModifiedBy>
  <cp:revision>34</cp:revision>
  <dcterms:created xsi:type="dcterms:W3CDTF">2013-01-27T09:14:16Z</dcterms:created>
  <dcterms:modified xsi:type="dcterms:W3CDTF">2025-09-29T08:39:11Z</dcterms:modified>
  <cp:category/>
</cp:coreProperties>
</file>